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50" r:id="rId5"/>
    <p:sldMasterId id="2147484656" r:id="rId6"/>
  </p:sldMasterIdLst>
  <p:notesMasterIdLst>
    <p:notesMasterId r:id="rId55"/>
  </p:notesMasterIdLst>
  <p:handoutMasterIdLst>
    <p:handoutMasterId r:id="rId56"/>
  </p:handoutMasterIdLst>
  <p:sldIdLst>
    <p:sldId id="2076138102" r:id="rId7"/>
    <p:sldId id="1602" r:id="rId8"/>
    <p:sldId id="1576" r:id="rId9"/>
    <p:sldId id="264" r:id="rId10"/>
    <p:sldId id="2076138077" r:id="rId11"/>
    <p:sldId id="2076138098" r:id="rId12"/>
    <p:sldId id="2076136633" r:id="rId13"/>
    <p:sldId id="4513" r:id="rId14"/>
    <p:sldId id="2076138082" r:id="rId15"/>
    <p:sldId id="2099" r:id="rId16"/>
    <p:sldId id="2076137842" r:id="rId17"/>
    <p:sldId id="2076137171" r:id="rId18"/>
    <p:sldId id="2076137814" r:id="rId19"/>
    <p:sldId id="2076137813" r:id="rId20"/>
    <p:sldId id="2076137815" r:id="rId21"/>
    <p:sldId id="262" r:id="rId22"/>
    <p:sldId id="263" r:id="rId23"/>
    <p:sldId id="1622" r:id="rId24"/>
    <p:sldId id="2076137816" r:id="rId25"/>
    <p:sldId id="2076137818" r:id="rId26"/>
    <p:sldId id="2076137819" r:id="rId27"/>
    <p:sldId id="2076137820" r:id="rId28"/>
    <p:sldId id="2076137822" r:id="rId29"/>
    <p:sldId id="2076137821" r:id="rId30"/>
    <p:sldId id="1623" r:id="rId31"/>
    <p:sldId id="2076137824" r:id="rId32"/>
    <p:sldId id="2076137847" r:id="rId33"/>
    <p:sldId id="2076137848" r:id="rId34"/>
    <p:sldId id="2076137849" r:id="rId35"/>
    <p:sldId id="2076137850" r:id="rId36"/>
    <p:sldId id="2076137851" r:id="rId37"/>
    <p:sldId id="2076137852" r:id="rId38"/>
    <p:sldId id="2076137853" r:id="rId39"/>
    <p:sldId id="2076137854" r:id="rId40"/>
    <p:sldId id="1624" r:id="rId41"/>
    <p:sldId id="2076138103" r:id="rId42"/>
    <p:sldId id="2076137809" r:id="rId43"/>
    <p:sldId id="2113" r:id="rId44"/>
    <p:sldId id="2114" r:id="rId45"/>
    <p:sldId id="2102" r:id="rId46"/>
    <p:sldId id="2076138083" r:id="rId47"/>
    <p:sldId id="2076138084" r:id="rId48"/>
    <p:sldId id="2076138085" r:id="rId49"/>
    <p:sldId id="2076138086" r:id="rId50"/>
    <p:sldId id="2076138087" r:id="rId51"/>
    <p:sldId id="2076138101" r:id="rId52"/>
    <p:sldId id="2076137607" r:id="rId53"/>
    <p:sldId id="2076138099"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76138102"/>
            <p14:sldId id="1602"/>
          </p14:sldIdLst>
        </p14:section>
        <p14:section name="Title slides" id="{6290A1E8-AFB8-3548-8B68-764E854A696A}">
          <p14:sldIdLst>
            <p14:sldId id="1576"/>
            <p14:sldId id="264"/>
            <p14:sldId id="2076138077"/>
            <p14:sldId id="2076138098"/>
            <p14:sldId id="2076136633"/>
            <p14:sldId id="4513"/>
            <p14:sldId id="2076138082"/>
            <p14:sldId id="2099"/>
            <p14:sldId id="2076137842"/>
            <p14:sldId id="2076137171"/>
            <p14:sldId id="2076137814"/>
            <p14:sldId id="2076137813"/>
            <p14:sldId id="2076137815"/>
            <p14:sldId id="262"/>
            <p14:sldId id="263"/>
            <p14:sldId id="1622"/>
            <p14:sldId id="2076137816"/>
            <p14:sldId id="2076137818"/>
            <p14:sldId id="2076137819"/>
            <p14:sldId id="2076137820"/>
            <p14:sldId id="2076137822"/>
            <p14:sldId id="2076137821"/>
            <p14:sldId id="1623"/>
            <p14:sldId id="2076137824"/>
            <p14:sldId id="2076137847"/>
            <p14:sldId id="2076137848"/>
            <p14:sldId id="2076137849"/>
            <p14:sldId id="2076137850"/>
            <p14:sldId id="2076137851"/>
            <p14:sldId id="2076137852"/>
            <p14:sldId id="2076137853"/>
            <p14:sldId id="2076137854"/>
            <p14:sldId id="1624"/>
            <p14:sldId id="2076138103"/>
            <p14:sldId id="2076137809"/>
            <p14:sldId id="2113"/>
            <p14:sldId id="2114"/>
            <p14:sldId id="2102"/>
            <p14:sldId id="2076138083"/>
            <p14:sldId id="2076138084"/>
            <p14:sldId id="2076138085"/>
            <p14:sldId id="2076138086"/>
            <p14:sldId id="2076138087"/>
            <p14:sldId id="2076138101"/>
            <p14:sldId id="2076137607"/>
            <p14:sldId id="20761380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6"/>
    <a:srgbClr val="0055AE"/>
    <a:srgbClr val="000000"/>
    <a:srgbClr val="FF9349"/>
    <a:srgbClr val="EBEBEB"/>
    <a:srgbClr val="FFFFFF"/>
    <a:srgbClr val="0078D4"/>
    <a:srgbClr val="3C3C41"/>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099" autoAdjust="0"/>
  </p:normalViewPr>
  <p:slideViewPr>
    <p:cSldViewPr snapToGrid="0">
      <p:cViewPr varScale="1">
        <p:scale>
          <a:sx n="61" d="100"/>
          <a:sy n="61" d="100"/>
        </p:scale>
        <p:origin x="42" y="43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commentAuthors" Target="commen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diagrams/_rels/data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7.svg"/><Relationship Id="rId16" Type="http://schemas.openxmlformats.org/officeDocument/2006/relationships/image" Target="../media/image80.svg"/><Relationship Id="rId1" Type="http://schemas.openxmlformats.org/officeDocument/2006/relationships/image" Target="../media/image66.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57.png"/><Relationship Id="rId15" Type="http://schemas.openxmlformats.org/officeDocument/2006/relationships/image" Target="../media/image79.png"/><Relationship Id="rId10" Type="http://schemas.openxmlformats.org/officeDocument/2006/relationships/image" Target="../media/image74.svg"/><Relationship Id="rId4" Type="http://schemas.openxmlformats.org/officeDocument/2006/relationships/image" Target="../media/image69.svg"/><Relationship Id="rId9" Type="http://schemas.openxmlformats.org/officeDocument/2006/relationships/image" Target="../media/image73.png"/><Relationship Id="rId14" Type="http://schemas.openxmlformats.org/officeDocument/2006/relationships/image" Target="../media/image7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7.svg"/><Relationship Id="rId16" Type="http://schemas.openxmlformats.org/officeDocument/2006/relationships/image" Target="../media/image80.svg"/><Relationship Id="rId1" Type="http://schemas.openxmlformats.org/officeDocument/2006/relationships/image" Target="../media/image66.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57.png"/><Relationship Id="rId15" Type="http://schemas.openxmlformats.org/officeDocument/2006/relationships/image" Target="../media/image79.png"/><Relationship Id="rId10" Type="http://schemas.openxmlformats.org/officeDocument/2006/relationships/image" Target="../media/image74.svg"/><Relationship Id="rId4" Type="http://schemas.openxmlformats.org/officeDocument/2006/relationships/image" Target="../media/image69.svg"/><Relationship Id="rId9" Type="http://schemas.openxmlformats.org/officeDocument/2006/relationships/image" Target="../media/image73.png"/><Relationship Id="rId14" Type="http://schemas.openxmlformats.org/officeDocument/2006/relationships/image" Target="../media/image78.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tx2"/>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tx2"/>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dirty="0">
              <a:solidFill>
                <a:schemeClr val="bg1"/>
              </a:solidFill>
            </a:rPr>
            <a:t>Subscription Democratisation</a:t>
          </a:r>
          <a:endParaRPr lang="en-US" dirty="0">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xfrm>
          <a:off x="0" y="3851"/>
          <a:ext cx="5323611" cy="820410"/>
        </a:xfrm>
        <a:prstGeom prst="roundRect">
          <a:avLst>
            <a:gd name="adj" fmla="val 10000"/>
          </a:avLst>
        </a:prstGeom>
        <a:solidFill>
          <a:srgbClr val="75757A">
            <a:lumMod val="40000"/>
            <a:lumOff val="60000"/>
          </a:srgbClr>
        </a:solidFill>
        <a:ln>
          <a:noFill/>
        </a:ln>
        <a:effectLst/>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xfrm>
          <a:off x="0" y="1029365"/>
          <a:ext cx="5323611" cy="820410"/>
        </a:xfrm>
        <a:prstGeom prst="roundRect">
          <a:avLst>
            <a:gd name="adj" fmla="val 10000"/>
          </a:avLst>
        </a:prstGeom>
        <a:solidFill>
          <a:srgbClr val="75757A">
            <a:lumMod val="40000"/>
            <a:lumOff val="60000"/>
          </a:srgbClr>
        </a:solidFill>
        <a:ln>
          <a:noFill/>
        </a:ln>
        <a:effectLst/>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xfrm>
          <a:off x="0" y="2054879"/>
          <a:ext cx="5323611" cy="820410"/>
        </a:xfrm>
        <a:prstGeom prst="roundRect">
          <a:avLst>
            <a:gd name="adj" fmla="val 10000"/>
          </a:avLst>
        </a:prstGeom>
        <a:solidFill>
          <a:srgbClr val="75757A">
            <a:lumMod val="40000"/>
            <a:lumOff val="60000"/>
          </a:srgbClr>
        </a:solidFill>
        <a:ln>
          <a:noFill/>
        </a:ln>
        <a:effectLst/>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xfrm>
          <a:off x="0" y="3080392"/>
          <a:ext cx="5323611" cy="820410"/>
        </a:xfrm>
        <a:prstGeom prst="roundRect">
          <a:avLst>
            <a:gd name="adj" fmla="val 10000"/>
          </a:avLst>
        </a:prstGeom>
        <a:solidFill>
          <a:srgbClr val="75757A">
            <a:lumMod val="40000"/>
            <a:lumOff val="60000"/>
          </a:srgbClr>
        </a:solidFill>
        <a:ln>
          <a:noFill/>
        </a:ln>
        <a:effectLst/>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xfrm>
          <a:off x="0" y="4105906"/>
          <a:ext cx="5323611" cy="820410"/>
        </a:xfrm>
        <a:prstGeom prst="roundRect">
          <a:avLst>
            <a:gd name="adj" fmla="val 10000"/>
          </a:avLst>
        </a:prstGeom>
        <a:solidFill>
          <a:srgbClr val="75757A">
            <a:lumMod val="40000"/>
            <a:lumOff val="60000"/>
          </a:srgbClr>
        </a:solidFill>
        <a:ln>
          <a:noFill/>
        </a:ln>
        <a:effectLst/>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tx2"/>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accent2">
            <a:lumMod val="40000"/>
            <a:lumOff val="6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tx1">
            <a:lumMod val="60000"/>
            <a:lumOff val="40000"/>
          </a:schemeClr>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0078D4"/>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tx1">
            <a:lumMod val="60000"/>
            <a:lumOff val="40000"/>
          </a:schemeClr>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tx1">
            <a:lumMod val="60000"/>
            <a:lumOff val="4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0078D4"/>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tx1">
            <a:lumMod val="60000"/>
            <a:lumOff val="40000"/>
          </a:schemeClr>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tx1">
            <a:lumMod val="60000"/>
            <a:lumOff val="4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tx1">
            <a:lumMod val="60000"/>
            <a:lumOff val="4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rgbClr val="0078D4"/>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tx1">
            <a:lumMod val="60000"/>
            <a:lumOff val="40000"/>
          </a:schemeClr>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tx1">
            <a:lumMod val="60000"/>
            <a:lumOff val="4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tx1">
            <a:lumMod val="60000"/>
            <a:lumOff val="4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tx1">
            <a:lumMod val="60000"/>
            <a:lumOff val="4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rgbClr val="0078D4"/>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1_1" csCatId="accent1" phldr="1"/>
      <dgm:spPr/>
      <dgm:t>
        <a:bodyPr/>
        <a:lstStyle/>
        <a:p>
          <a:endParaRPr lang="en-US"/>
        </a:p>
      </dgm:t>
    </dgm:pt>
    <dgm:pt modelId="{633E2E83-36E4-4333-8309-54A059B2C6E4}">
      <dgm:prSet/>
      <dgm:spPr/>
      <dgm:t>
        <a:bodyPr/>
        <a:lstStyle/>
        <a:p>
          <a:pPr>
            <a:lnSpc>
              <a:spcPct val="100000"/>
            </a:lnSpc>
          </a:pPr>
          <a:r>
            <a:rPr lang="en-GB"/>
            <a:t>Enterprise Enrolment &amp; Azure AD Tenants</a:t>
          </a:r>
          <a:endParaRPr lang="en-US"/>
        </a:p>
      </dgm:t>
    </dgm:pt>
    <dgm:pt modelId="{5FE89351-AB8A-4E84-A03F-8CCD217A5207}" type="parTrans" cxnId="{C59CE75E-15EB-4CCE-8A3B-217A21D29F85}">
      <dgm:prSet/>
      <dgm:spPr/>
      <dgm:t>
        <a:bodyPr/>
        <a:lstStyle/>
        <a:p>
          <a:endParaRPr lang="en-US"/>
        </a:p>
      </dgm:t>
    </dgm:pt>
    <dgm:pt modelId="{36585B09-B8E6-4C71-A957-92B7EE3C334E}" type="sibTrans" cxnId="{C59CE75E-15EB-4CCE-8A3B-217A21D29F85}">
      <dgm:prSet/>
      <dgm:spPr/>
      <dgm:t>
        <a:bodyPr/>
        <a:lstStyle/>
        <a:p>
          <a:pPr>
            <a:lnSpc>
              <a:spcPct val="100000"/>
            </a:lnSpc>
          </a:pPr>
          <a:endParaRPr lang="en-US"/>
        </a:p>
      </dgm:t>
    </dgm:pt>
    <dgm:pt modelId="{35991BD1-7470-4B06-9713-17C5EFB5D6F3}">
      <dgm:prSet/>
      <dgm:spPr/>
      <dgm:t>
        <a:bodyPr/>
        <a:lstStyle/>
        <a:p>
          <a:pPr>
            <a:lnSpc>
              <a:spcPct val="100000"/>
            </a:lnSpc>
          </a:pPr>
          <a:r>
            <a:rPr lang="en-GB"/>
            <a:t>Identity &amp; Access Management</a:t>
          </a:r>
          <a:endParaRPr lang="en-US"/>
        </a:p>
      </dgm:t>
    </dgm:pt>
    <dgm:pt modelId="{07E78E34-30ED-45BF-AC3C-C06603DAF2F9}" type="parTrans" cxnId="{4ADA62B1-8E4A-45B4-AE40-A90D268A117E}">
      <dgm:prSet/>
      <dgm:spPr/>
      <dgm:t>
        <a:bodyPr/>
        <a:lstStyle/>
        <a:p>
          <a:endParaRPr lang="en-US"/>
        </a:p>
      </dgm:t>
    </dgm:pt>
    <dgm:pt modelId="{1F37E369-3A3E-4505-8CD0-116DFD49A277}" type="sibTrans" cxnId="{4ADA62B1-8E4A-45B4-AE40-A90D268A117E}">
      <dgm:prSet/>
      <dgm:spPr/>
      <dgm:t>
        <a:bodyPr/>
        <a:lstStyle/>
        <a:p>
          <a:pPr>
            <a:lnSpc>
              <a:spcPct val="100000"/>
            </a:lnSpc>
          </a:pPr>
          <a:endParaRPr lang="en-US"/>
        </a:p>
      </dgm:t>
    </dgm:pt>
    <dgm:pt modelId="{E10CED63-7DBA-4909-B724-F0EC012891FB}">
      <dgm:prSet/>
      <dgm:spPr/>
      <dgm:t>
        <a:bodyPr/>
        <a:lstStyle/>
        <a:p>
          <a:pPr>
            <a:lnSpc>
              <a:spcPct val="100000"/>
            </a:lnSpc>
          </a:pPr>
          <a:r>
            <a:rPr lang="en-GB"/>
            <a:t>Management Group &amp; Subscription Organisation</a:t>
          </a:r>
          <a:endParaRPr lang="en-US"/>
        </a:p>
      </dgm:t>
    </dgm:pt>
    <dgm:pt modelId="{7071D4CF-46BA-49ED-998B-8CAA304F1DCD}" type="parTrans" cxnId="{A52EB299-74D1-4699-814E-1FF31232C51B}">
      <dgm:prSet/>
      <dgm:spPr/>
      <dgm:t>
        <a:bodyPr/>
        <a:lstStyle/>
        <a:p>
          <a:endParaRPr lang="en-US"/>
        </a:p>
      </dgm:t>
    </dgm:pt>
    <dgm:pt modelId="{7662E4A4-342C-4DC0-B999-2B7F92204209}" type="sibTrans" cxnId="{A52EB299-74D1-4699-814E-1FF31232C51B}">
      <dgm:prSet/>
      <dgm:spPr/>
      <dgm:t>
        <a:bodyPr/>
        <a:lstStyle/>
        <a:p>
          <a:pPr>
            <a:lnSpc>
              <a:spcPct val="100000"/>
            </a:lnSpc>
          </a:pPr>
          <a:endParaRPr lang="en-US"/>
        </a:p>
      </dgm:t>
    </dgm:pt>
    <dgm:pt modelId="{F54A10E9-5F6E-41A0-A4BC-FE196C7EF66D}">
      <dgm:prSet/>
      <dgm:spPr/>
      <dgm:t>
        <a:bodyPr/>
        <a:lstStyle/>
        <a:p>
          <a:pPr>
            <a:lnSpc>
              <a:spcPct val="100000"/>
            </a:lnSpc>
          </a:pPr>
          <a:r>
            <a:rPr lang="en-GB"/>
            <a:t>Network Topology &amp; Connectivity</a:t>
          </a:r>
          <a:endParaRPr lang="en-US"/>
        </a:p>
      </dgm:t>
    </dgm:pt>
    <dgm:pt modelId="{1BF72CE9-C5A4-42E3-9EE7-6DF89993A847}" type="parTrans" cxnId="{04FAD7AE-2AEF-4AC9-8516-1F9A234D3E80}">
      <dgm:prSet/>
      <dgm:spPr/>
      <dgm:t>
        <a:bodyPr/>
        <a:lstStyle/>
        <a:p>
          <a:endParaRPr lang="en-US"/>
        </a:p>
      </dgm:t>
    </dgm:pt>
    <dgm:pt modelId="{02E7A9A7-4F8E-463B-A7E9-7A60B1A86117}" type="sibTrans" cxnId="{04FAD7AE-2AEF-4AC9-8516-1F9A234D3E80}">
      <dgm:prSet/>
      <dgm:spPr/>
      <dgm:t>
        <a:bodyPr/>
        <a:lstStyle/>
        <a:p>
          <a:pPr>
            <a:lnSpc>
              <a:spcPct val="100000"/>
            </a:lnSpc>
          </a:pPr>
          <a:endParaRPr lang="en-US"/>
        </a:p>
      </dgm:t>
    </dgm:pt>
    <dgm:pt modelId="{5FB6FE18-45C5-4383-A34C-3F8921F06739}">
      <dgm:prSet/>
      <dgm:spPr/>
      <dgm:t>
        <a:bodyPr/>
        <a:lstStyle/>
        <a:p>
          <a:pPr>
            <a:lnSpc>
              <a:spcPct val="100000"/>
            </a:lnSpc>
          </a:pPr>
          <a:r>
            <a:rPr lang="en-GB"/>
            <a:t>Management &amp; Monitoring</a:t>
          </a:r>
          <a:endParaRPr lang="en-US"/>
        </a:p>
      </dgm:t>
    </dgm:pt>
    <dgm:pt modelId="{ADC1026A-DDF6-4C10-A1BC-6118FB315C00}" type="parTrans" cxnId="{F45B60C3-F008-44EA-8487-C178E3EF068C}">
      <dgm:prSet/>
      <dgm:spPr/>
      <dgm:t>
        <a:bodyPr/>
        <a:lstStyle/>
        <a:p>
          <a:endParaRPr lang="en-US"/>
        </a:p>
      </dgm:t>
    </dgm:pt>
    <dgm:pt modelId="{0D6A8932-08C0-4A41-9864-23735B288322}" type="sibTrans" cxnId="{F45B60C3-F008-44EA-8487-C178E3EF068C}">
      <dgm:prSet/>
      <dgm:spPr/>
      <dgm:t>
        <a:bodyPr/>
        <a:lstStyle/>
        <a:p>
          <a:pPr>
            <a:lnSpc>
              <a:spcPct val="100000"/>
            </a:lnSpc>
          </a:pPr>
          <a:endParaRPr lang="en-US"/>
        </a:p>
      </dgm:t>
    </dgm:pt>
    <dgm:pt modelId="{C780F354-6454-40E7-A65E-48C69E54D5EB}">
      <dgm:prSet/>
      <dgm:spPr/>
      <dgm:t>
        <a:bodyPr/>
        <a:lstStyle/>
        <a:p>
          <a:pPr>
            <a:lnSpc>
              <a:spcPct val="100000"/>
            </a:lnSpc>
          </a:pPr>
          <a:r>
            <a:rPr lang="en-US"/>
            <a:t>Business Continuity &amp; Disaster Recovery</a:t>
          </a:r>
        </a:p>
      </dgm:t>
    </dgm:pt>
    <dgm:pt modelId="{DE26B0AE-C5B6-4375-8D0A-93A7373D9B48}" type="parTrans" cxnId="{BDB71B0E-9641-40A0-9A0F-DED3B68BDCC3}">
      <dgm:prSet/>
      <dgm:spPr/>
      <dgm:t>
        <a:bodyPr/>
        <a:lstStyle/>
        <a:p>
          <a:endParaRPr lang="en-US"/>
        </a:p>
      </dgm:t>
    </dgm:pt>
    <dgm:pt modelId="{FE643D90-CBE8-4C58-BDD6-FAC22779657B}" type="sibTrans" cxnId="{BDB71B0E-9641-40A0-9A0F-DED3B68BDCC3}">
      <dgm:prSet/>
      <dgm:spPr/>
      <dgm:t>
        <a:bodyPr/>
        <a:lstStyle/>
        <a:p>
          <a:pPr>
            <a:lnSpc>
              <a:spcPct val="100000"/>
            </a:lnSpc>
          </a:pPr>
          <a:endParaRPr lang="en-US"/>
        </a:p>
      </dgm:t>
    </dgm:pt>
    <dgm:pt modelId="{09BB13ED-3F44-4DE5-9F66-D4D0B2C1C51A}">
      <dgm:prSet/>
      <dgm:spPr/>
      <dgm:t>
        <a:bodyPr/>
        <a:lstStyle/>
        <a:p>
          <a:pPr>
            <a:lnSpc>
              <a:spcPct val="100000"/>
            </a:lnSpc>
          </a:pPr>
          <a:r>
            <a:rPr lang="en-GB"/>
            <a:t>Security, Governance &amp; Compliance</a:t>
          </a:r>
          <a:endParaRPr lang="en-US"/>
        </a:p>
      </dgm:t>
    </dgm:pt>
    <dgm:pt modelId="{B4FE1796-D55E-4090-9298-CD6901BCC193}" type="parTrans" cxnId="{FB0A6903-5680-46C5-9659-394B9405C09A}">
      <dgm:prSet/>
      <dgm:spPr/>
      <dgm:t>
        <a:bodyPr/>
        <a:lstStyle/>
        <a:p>
          <a:endParaRPr lang="en-US"/>
        </a:p>
      </dgm:t>
    </dgm:pt>
    <dgm:pt modelId="{28237753-4FE3-434B-A333-8C7DB17D7E61}" type="sibTrans" cxnId="{FB0A6903-5680-46C5-9659-394B9405C09A}">
      <dgm:prSet/>
      <dgm:spPr/>
      <dgm:t>
        <a:bodyPr/>
        <a:lstStyle/>
        <a:p>
          <a:pPr>
            <a:lnSpc>
              <a:spcPct val="100000"/>
            </a:lnSpc>
          </a:pPr>
          <a:endParaRPr lang="en-US"/>
        </a:p>
      </dgm:t>
    </dgm:pt>
    <dgm:pt modelId="{915E1F59-851C-409A-9C25-8D8AA05D9A14}">
      <dgm:prSet/>
      <dgm:spPr/>
      <dgm:t>
        <a:bodyPr/>
        <a:lstStyle/>
        <a:p>
          <a:pPr>
            <a:lnSpc>
              <a:spcPct val="100000"/>
            </a:lnSpc>
          </a:pPr>
          <a:r>
            <a:rPr lang="en-GB"/>
            <a:t>Platform Automation &amp; DevOps</a:t>
          </a:r>
          <a:endParaRPr lang="en-US"/>
        </a:p>
      </dgm:t>
    </dgm:pt>
    <dgm:pt modelId="{F52D0A26-CC5F-443D-9FFD-152F0F03FF0F}" type="parTrans" cxnId="{F377FA49-47C3-4895-A25C-AA153A23877D}">
      <dgm:prSet/>
      <dgm:spPr/>
      <dgm:t>
        <a:bodyPr/>
        <a:lstStyle/>
        <a:p>
          <a:endParaRPr lang="en-US"/>
        </a:p>
      </dgm:t>
    </dgm:pt>
    <dgm:pt modelId="{085914C6-ECA3-418E-91BE-0AB0A240C4A7}" type="sibTrans" cxnId="{F377FA49-47C3-4895-A25C-AA153A23877D}">
      <dgm:prSet/>
      <dgm:spPr/>
      <dgm:t>
        <a:bodyPr/>
        <a:lstStyle/>
        <a:p>
          <a:endParaRPr lang="en-US"/>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a:solidFill>
          <a:schemeClr val="tx2"/>
        </a:solidFill>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a:solidFill>
          <a:schemeClr val="tx2"/>
        </a:solidFill>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a:solidFill>
          <a:schemeClr val="tx2"/>
        </a:solidFill>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a:solidFill>
          <a:schemeClr val="tx2"/>
        </a:solidFill>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a:solidFill>
          <a:schemeClr val="tx2"/>
        </a:solidFill>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a:solidFill>
          <a:schemeClr val="tx2"/>
        </a:solidFill>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a:solidFill>
          <a:schemeClr val="tx2"/>
        </a:solidFill>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a:solidFill>
          <a:schemeClr val="tx2"/>
        </a:solidFill>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1" y="71735"/>
          <a:ext cx="4895238" cy="403200"/>
        </a:xfrm>
        <a:prstGeom prst="rect">
          <a:avLst/>
        </a:prstGeom>
        <a:solidFill>
          <a:schemeClr val="tx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100000"/>
            </a:lnSpc>
            <a:spcBef>
              <a:spcPct val="0"/>
            </a:spcBef>
            <a:spcAft>
              <a:spcPct val="35000"/>
            </a:spcAft>
            <a:buNone/>
          </a:pPr>
          <a:r>
            <a:rPr lang="en-US" sz="1400" b="1" kern="1200">
              <a:solidFill>
                <a:schemeClr val="bg1"/>
              </a:solidFill>
            </a:rPr>
            <a:t>Enterprise-scale Architecture</a:t>
          </a:r>
          <a:r>
            <a:rPr lang="en-US" sz="1400" kern="1200">
              <a:solidFill>
                <a:schemeClr val="bg1"/>
              </a:solidFill>
            </a:rPr>
            <a:t>:</a:t>
          </a:r>
        </a:p>
      </dsp:txBody>
      <dsp:txXfrm>
        <a:off x="51" y="71735"/>
        <a:ext cx="4895238" cy="403200"/>
      </dsp:txXfrm>
    </dsp:sp>
    <dsp:sp modelId="{CF087F75-864E-4FC8-A613-12614343C5E3}">
      <dsp:nvSpPr>
        <dsp:cNvPr id="0" name=""/>
        <dsp:cNvSpPr/>
      </dsp:nvSpPr>
      <dsp:spPr>
        <a:xfrm>
          <a:off x="51" y="474935"/>
          <a:ext cx="4895238" cy="2152079"/>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b="1" kern="1200"/>
            <a:t>Enterprise-scale design principles</a:t>
          </a:r>
          <a:r>
            <a:rPr lang="en-US" sz="1400" kern="1200"/>
            <a:t>: Principles to help/guide you customize the design.</a:t>
          </a:r>
        </a:p>
        <a:p>
          <a:pPr marL="114300" lvl="1" indent="-114300" algn="l" defTabSz="622300">
            <a:lnSpc>
              <a:spcPct val="100000"/>
            </a:lnSpc>
            <a:spcBef>
              <a:spcPct val="0"/>
            </a:spcBef>
            <a:spcAft>
              <a:spcPct val="15000"/>
            </a:spcAft>
            <a:buChar char="•"/>
          </a:pPr>
          <a:r>
            <a:rPr lang="en-US" sz="1400" b="1" kern="1200"/>
            <a:t>Enterprise-scale design guidelines</a:t>
          </a:r>
          <a:r>
            <a:rPr lang="en-US" sz="1400" kern="1200"/>
            <a:t>: Guidelines (decisions and recommendations) for the 8 components of the enterprise-scale architecture</a:t>
          </a:r>
        </a:p>
        <a:p>
          <a:pPr marL="114300" lvl="1" indent="-114300" algn="l" defTabSz="622300">
            <a:lnSpc>
              <a:spcPct val="100000"/>
            </a:lnSpc>
            <a:spcBef>
              <a:spcPct val="0"/>
            </a:spcBef>
            <a:spcAft>
              <a:spcPct val="15000"/>
            </a:spcAft>
            <a:buChar char="•"/>
          </a:pPr>
          <a:r>
            <a:rPr lang="en-US" sz="1400" b="1" kern="1200"/>
            <a:t>Enterprise-scale Implementation guide</a:t>
          </a:r>
          <a:r>
            <a:rPr lang="en-US" sz="1400" kern="1200"/>
            <a:t>: The way you create those things using reference implementation in GitHub and the deployment pipeline</a:t>
          </a:r>
        </a:p>
      </dsp:txBody>
      <dsp:txXfrm>
        <a:off x="51" y="474935"/>
        <a:ext cx="4895238" cy="2152079"/>
      </dsp:txXfrm>
    </dsp:sp>
    <dsp:sp modelId="{94DAAAF8-BA6E-482E-992B-0773D21079D5}">
      <dsp:nvSpPr>
        <dsp:cNvPr id="0" name=""/>
        <dsp:cNvSpPr/>
      </dsp:nvSpPr>
      <dsp:spPr>
        <a:xfrm>
          <a:off x="5580622" y="71735"/>
          <a:ext cx="4895238" cy="403200"/>
        </a:xfrm>
        <a:prstGeom prst="rect">
          <a:avLst/>
        </a:prstGeom>
        <a:solidFill>
          <a:schemeClr val="tx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100000"/>
            </a:lnSpc>
            <a:spcBef>
              <a:spcPct val="0"/>
            </a:spcBef>
            <a:spcAft>
              <a:spcPct val="35000"/>
            </a:spcAft>
            <a:buNone/>
          </a:pPr>
          <a:r>
            <a:rPr lang="en-US" sz="1400" b="1" kern="1200">
              <a:solidFill>
                <a:schemeClr val="bg1"/>
              </a:solidFill>
            </a:rPr>
            <a:t>Enterprise-scale Reference Implementation</a:t>
          </a:r>
          <a:r>
            <a:rPr lang="en-US" sz="1400" kern="1200">
              <a:solidFill>
                <a:schemeClr val="bg1"/>
              </a:solidFill>
            </a:rPr>
            <a:t>: </a:t>
          </a:r>
        </a:p>
      </dsp:txBody>
      <dsp:txXfrm>
        <a:off x="5580622" y="71735"/>
        <a:ext cx="4895238" cy="403200"/>
      </dsp:txXfrm>
    </dsp:sp>
    <dsp:sp modelId="{D228D250-7AEF-4648-95C6-D9AB68381703}">
      <dsp:nvSpPr>
        <dsp:cNvPr id="0" name=""/>
        <dsp:cNvSpPr/>
      </dsp:nvSpPr>
      <dsp:spPr>
        <a:xfrm>
          <a:off x="5580622" y="474935"/>
          <a:ext cx="4895238" cy="2152079"/>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b="1" kern="1200"/>
            <a:t>Enterprise-scale foundation: </a:t>
          </a:r>
          <a:r>
            <a:rPr lang="en-US" sz="1400" kern="1200"/>
            <a:t>A reference implementation of shared services containing network, security, identity, governance services required to construct and operationalize an enterprise-scale landing zone</a:t>
          </a:r>
        </a:p>
        <a:p>
          <a:pPr marL="114300" lvl="1" indent="-114300" algn="l" defTabSz="622300">
            <a:lnSpc>
              <a:spcPct val="100000"/>
            </a:lnSpc>
            <a:spcBef>
              <a:spcPct val="0"/>
            </a:spcBef>
            <a:spcAft>
              <a:spcPct val="15000"/>
            </a:spcAft>
            <a:buChar char="•"/>
          </a:pPr>
          <a:r>
            <a:rPr lang="en-US" sz="1400" b="1" kern="1200"/>
            <a:t>Enterprise-scale landing zone(s): </a:t>
          </a:r>
          <a:r>
            <a:rPr lang="en-US" sz="1400" kern="1200"/>
            <a:t>A reference implementation of a workload environment conforming to the enterprise-scale architecture (opinionated way to implement, code)</a:t>
          </a:r>
        </a:p>
      </dsp:txBody>
      <dsp:txXfrm>
        <a:off x="5580622" y="474935"/>
        <a:ext cx="4895238" cy="2152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rgbClr val="75757A">
            <a:lumMod val="40000"/>
            <a:lumOff val="60000"/>
          </a:srgbClr>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dirty="0">
              <a:solidFill>
                <a:schemeClr val="bg1"/>
              </a:solidFill>
            </a:rPr>
            <a:t>Subscription Democratisation</a:t>
          </a:r>
          <a:endParaRPr lang="en-US" sz="1900" kern="1200" dirty="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gd name="adj" fmla="val 10000"/>
          </a:avLst>
        </a:prstGeom>
        <a:solidFill>
          <a:srgbClr val="75757A">
            <a:lumMod val="40000"/>
            <a:lumOff val="60000"/>
          </a:srgb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rgbClr val="75757A">
            <a:lumMod val="40000"/>
            <a:lumOff val="60000"/>
          </a:srgb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rgbClr val="75757A">
            <a:lumMod val="40000"/>
            <a:lumOff val="60000"/>
          </a:srgb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rgbClr val="75757A">
            <a:lumMod val="40000"/>
            <a:lumOff val="60000"/>
          </a:srgb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chemeClr val="tx2"/>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Subscription Democratisation</a:t>
          </a:r>
          <a:endParaRPr lang="en-US" sz="1900" kern="120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Subscription Democratisation</a:t>
          </a:r>
          <a:endParaRPr lang="en-US" sz="1900" kern="120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prstGeom>
        <a:solidFill>
          <a:srgbClr val="0078D4"/>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Subscription Democratisation</a:t>
          </a:r>
          <a:endParaRPr lang="en-US" sz="1900" kern="120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Subscription Democratisation</a:t>
          </a:r>
          <a:endParaRPr lang="en-US" sz="1900" kern="120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Subscription Democratisation</a:t>
          </a:r>
          <a:endParaRPr lang="en-US" sz="1900" kern="120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98036" y="243150"/>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91769" y="436883"/>
          <a:ext cx="535071" cy="535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418259"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Enterprise Enrolment &amp; Azure AD Tenants</a:t>
          </a:r>
          <a:endParaRPr lang="en-US" sz="1800" kern="1200"/>
        </a:p>
      </dsp:txBody>
      <dsp:txXfrm>
        <a:off x="1418259" y="243150"/>
        <a:ext cx="2174551" cy="922536"/>
      </dsp:txXfrm>
    </dsp:sp>
    <dsp:sp modelId="{7ED0A2F5-F723-49EF-A5A7-3C77B4FB6A4F}">
      <dsp:nvSpPr>
        <dsp:cNvPr id="0" name=""/>
        <dsp:cNvSpPr/>
      </dsp:nvSpPr>
      <dsp:spPr>
        <a:xfrm>
          <a:off x="3971709" y="243150"/>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165442" y="436883"/>
          <a:ext cx="535071" cy="535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5091933"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Identity &amp; Access Management</a:t>
          </a:r>
          <a:endParaRPr lang="en-US" sz="1800" kern="1200"/>
        </a:p>
      </dsp:txBody>
      <dsp:txXfrm>
        <a:off x="5091933" y="243150"/>
        <a:ext cx="2174551" cy="922536"/>
      </dsp:txXfrm>
    </dsp:sp>
    <dsp:sp modelId="{44DF07C3-9084-4F2E-B582-EBC0D0AD4A40}">
      <dsp:nvSpPr>
        <dsp:cNvPr id="0" name=""/>
        <dsp:cNvSpPr/>
      </dsp:nvSpPr>
      <dsp:spPr>
        <a:xfrm>
          <a:off x="7645383" y="243150"/>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839115" y="436883"/>
          <a:ext cx="535071" cy="535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765606"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Management Group &amp; Subscription Organisation</a:t>
          </a:r>
          <a:endParaRPr lang="en-US" sz="1800" kern="1200"/>
        </a:p>
      </dsp:txBody>
      <dsp:txXfrm>
        <a:off x="8765606" y="243150"/>
        <a:ext cx="2174551" cy="922536"/>
      </dsp:txXfrm>
    </dsp:sp>
    <dsp:sp modelId="{D36B881B-03CF-4516-BF77-6A0D0DDE8AAA}">
      <dsp:nvSpPr>
        <dsp:cNvPr id="0" name=""/>
        <dsp:cNvSpPr/>
      </dsp:nvSpPr>
      <dsp:spPr>
        <a:xfrm>
          <a:off x="298036" y="2003816"/>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91769" y="2197548"/>
          <a:ext cx="535071" cy="535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418259"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Network Topology &amp; Connectivity</a:t>
          </a:r>
          <a:endParaRPr lang="en-US" sz="1800" kern="1200"/>
        </a:p>
      </dsp:txBody>
      <dsp:txXfrm>
        <a:off x="1418259" y="2003816"/>
        <a:ext cx="2174551" cy="922536"/>
      </dsp:txXfrm>
    </dsp:sp>
    <dsp:sp modelId="{DF4E098E-F011-422D-8964-85E7B23E1DA7}">
      <dsp:nvSpPr>
        <dsp:cNvPr id="0" name=""/>
        <dsp:cNvSpPr/>
      </dsp:nvSpPr>
      <dsp:spPr>
        <a:xfrm>
          <a:off x="3971709" y="2003816"/>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165442" y="2197548"/>
          <a:ext cx="535071" cy="5350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5091933"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Management &amp; Monitoring</a:t>
          </a:r>
          <a:endParaRPr lang="en-US" sz="1800" kern="1200"/>
        </a:p>
      </dsp:txBody>
      <dsp:txXfrm>
        <a:off x="5091933" y="2003816"/>
        <a:ext cx="2174551" cy="922536"/>
      </dsp:txXfrm>
    </dsp:sp>
    <dsp:sp modelId="{9B979C08-F35E-4CC9-A78D-7F533F66E13D}">
      <dsp:nvSpPr>
        <dsp:cNvPr id="0" name=""/>
        <dsp:cNvSpPr/>
      </dsp:nvSpPr>
      <dsp:spPr>
        <a:xfrm>
          <a:off x="7645383" y="2003816"/>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839115" y="2197548"/>
          <a:ext cx="535071" cy="5350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765606"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Business Continuity &amp; Disaster Recovery</a:t>
          </a:r>
        </a:p>
      </dsp:txBody>
      <dsp:txXfrm>
        <a:off x="8765606" y="2003816"/>
        <a:ext cx="2174551" cy="922536"/>
      </dsp:txXfrm>
    </dsp:sp>
    <dsp:sp modelId="{36C6CFA6-984E-4ED4-A111-67779CE75AA3}">
      <dsp:nvSpPr>
        <dsp:cNvPr id="0" name=""/>
        <dsp:cNvSpPr/>
      </dsp:nvSpPr>
      <dsp:spPr>
        <a:xfrm>
          <a:off x="298036" y="3764481"/>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91769" y="3958214"/>
          <a:ext cx="535071" cy="53507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418259"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Security, Governance &amp; Compliance</a:t>
          </a:r>
          <a:endParaRPr lang="en-US" sz="1800" kern="1200"/>
        </a:p>
      </dsp:txBody>
      <dsp:txXfrm>
        <a:off x="1418259" y="3764481"/>
        <a:ext cx="2174551" cy="922536"/>
      </dsp:txXfrm>
    </dsp:sp>
    <dsp:sp modelId="{1F9DE0C6-9A47-4519-86E1-464AEE583F9D}">
      <dsp:nvSpPr>
        <dsp:cNvPr id="0" name=""/>
        <dsp:cNvSpPr/>
      </dsp:nvSpPr>
      <dsp:spPr>
        <a:xfrm>
          <a:off x="3971709" y="3764481"/>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165442" y="3958214"/>
          <a:ext cx="535071" cy="53507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5091933"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Platform Automation &amp; DevOps</a:t>
          </a:r>
          <a:endParaRPr lang="en-US" sz="1800" kern="1200"/>
        </a:p>
      </dsp:txBody>
      <dsp:txXfrm>
        <a:off x="5091933" y="3764481"/>
        <a:ext cx="2174551" cy="92253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3/29/2022 9:01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3/29/2022 8:58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loud-adoption-framework/read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01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a:t>
            </a:r>
          </a:p>
          <a:p>
            <a:endParaRPr lang="en-US"/>
          </a:p>
          <a:p>
            <a:pPr marL="228600" indent="-228600">
              <a:buAutoNum type="arabicPeriod"/>
            </a:pPr>
            <a:r>
              <a:rPr lang="en-US"/>
              <a:t>The Architecture – What must be true?  This is our Microsoft opinion on what should be done based on really world work with our strategic customers.  </a:t>
            </a:r>
          </a:p>
          <a:p>
            <a:pPr marL="228600" indent="-228600">
              <a:buAutoNum type="arabicPeriod"/>
            </a:pPr>
            <a:r>
              <a:rPr lang="en-US"/>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a:p>
          <a:p>
            <a:pPr marL="0" indent="0">
              <a:buNone/>
            </a:pPr>
            <a:r>
              <a:rPr lang="en-US"/>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15</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not consider any abstraction layers such as customer developed portals or tooling and should provide a consistent experience for both AppOps (centrally managed operation teams) and DevOps (dedicated application operation teams). </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Democratization, Business can choose when they move, we want agility and velocity bult into the platform to accelerate an organizations journey.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1"/>
              <a:t>Democratisation:</a:t>
            </a:r>
            <a:r>
              <a:rPr lang="en-GB" sz="1200"/>
              <a:t> Subscriptions, aligned with the platform architecture, must be unblocked and provided to business lines for the design and dev/test of migrating workloads.</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a:defRPr/>
            </a:pPr>
            <a:r>
              <a:rPr lang="en-GB" sz="1100"/>
              <a:t>Subscription democratisation  across the regions Customer 1 resource group – fill and spill, Pinning subscription to region. Big can start small.</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Agree at the top Level Criteria for a File&gt;New Subscription and Requirements</a:t>
            </a:r>
          </a:p>
          <a:p>
            <a:pPr marL="0" indent="0">
              <a:buFont typeface="+mj-lt"/>
              <a:buNone/>
            </a:pPr>
            <a:r>
              <a:rPr lang="en-US" sz="1200" b="0" i="0" kern="1200">
                <a:solidFill>
                  <a:schemeClr val="tx1"/>
                </a:solidFill>
                <a:effectLst/>
                <a:latin typeface="Segoe UI" panose="020B0502040204020203" pitchFamily="34" charset="0"/>
                <a:ea typeface="+mn-ea"/>
                <a:cs typeface="+mn-cs"/>
              </a:rPr>
              <a:t>Plan Top down Management and unit of Management is the Subscription. This helps to address things such as subscription Limits, maybe for a workload or service we need multiple subscriptions.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0157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Rule Sets, and Governance should be in code to set guard-rails. Declare the intent of the policy, Audit only vs deny designed into platform. Deploy if not exist, for configuration drift.  </a:t>
            </a:r>
          </a:p>
          <a:p>
            <a:pPr marL="0" indent="0">
              <a:buFont typeface="+mj-lt"/>
              <a:buNone/>
            </a:pPr>
            <a:r>
              <a:rPr lang="en-US" sz="1200" b="0" i="0" kern="1200">
                <a:solidFill>
                  <a:schemeClr val="tx1"/>
                </a:solidFill>
                <a:effectLst/>
                <a:latin typeface="Segoe UI" panose="020B0502040204020203" pitchFamily="34" charset="0"/>
                <a:ea typeface="+mn-ea"/>
                <a:cs typeface="+mn-cs"/>
              </a:rPr>
              <a:t>No Public Endpoints – deny policy, enable Audit Logging – Deploy if not exist.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Policy – VM Provisioning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The intent of Enterprise Scale to address VM configuration drift with policy to </a:t>
            </a:r>
            <a:r>
              <a:rPr lang="en-GB" sz="1100" err="1"/>
              <a:t>vNet</a:t>
            </a:r>
            <a:r>
              <a:rPr lang="en-GB" sz="1100"/>
              <a:t> with connectivity back to Corp. Ensure VM is connected to a certain OU and domain joined.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Prevent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39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not consider any abstraction layers such as customer developed portals or tooling and should provide a consistent experience for both AppOps (centrally managed operation teams) and DevOps (dedicated application operation teams).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Control Plane – UBS and Equinor DRM tool </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User Provisioning have native access to Azure CLI, API’s, and Portal.</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6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focus on application centric migrations and development rather than a pure infrastructure “lift and shift” migration (i.e. movement of virtual machines) and should not differentiate between old/new applications or IaaS/PaaS applications.</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1"/>
              <a:t>Application Centric Migration and Agility:</a:t>
            </a:r>
            <a:r>
              <a:rPr lang="en-GB" sz="1200"/>
              <a:t> Support both existing application migrations and net-new application development, without discrimination between IaaS or PaaS, all while providing a consistent experience for both </a:t>
            </a:r>
            <a:r>
              <a:rPr lang="en-GB" sz="1200" err="1"/>
              <a:t>AppOps</a:t>
            </a:r>
            <a:r>
              <a:rPr lang="en-GB" sz="1200"/>
              <a:t> (centrally managed apps) and DevOps (dedicated teams) across the design and architecture outlined above</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 Centric – PaaS/</a:t>
            </a:r>
            <a:r>
              <a:rPr lang="en-GB" sz="1100" err="1"/>
              <a:t>DbaaS</a:t>
            </a:r>
            <a:r>
              <a:rPr lang="en-GB" sz="1100"/>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Application and workload specific design focus. Centralize Application components. Not assigned by Who needs access based on roles.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80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strongly advocates the use of native platform services and capabilities wherever possible, which should be fully aligned with Azure platform roadmaps from the offset to ensure new capabilities are swiftly made available within customer environments.</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t>Native Design – H&amp;M – PA NVA to Azure Firewall and Terraform and provider</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949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Quick </a:t>
            </a:r>
            <a:r>
              <a:rPr lang="de-DE" dirty="0" err="1"/>
              <a:t>run</a:t>
            </a:r>
            <a:r>
              <a:rPr lang="de-DE" dirty="0"/>
              <a:t> – </a:t>
            </a:r>
            <a:r>
              <a:rPr lang="de-DE" dirty="0" err="1"/>
              <a:t>thru</a:t>
            </a:r>
            <a:r>
              <a:rPr lang="de-DE" dirty="0"/>
              <a:t> all Design Areas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140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they don’t have separate identity then from the platform perspective – it is just production in test.</a:t>
            </a:r>
          </a:p>
          <a:p>
            <a:endParaRPr lang="en-GB" dirty="0"/>
          </a:p>
          <a:p>
            <a:r>
              <a:rPr lang="en-GB" dirty="0"/>
              <a:t>Examples:</a:t>
            </a:r>
          </a:p>
          <a:p>
            <a:r>
              <a:rPr lang="en-GB" dirty="0">
                <a:latin typeface="+mn-lt"/>
              </a:rPr>
              <a:t>Department isn’t Org chart. Create Departments only if business domains have independent IT capabilities and map customer business divisions.</a:t>
            </a:r>
          </a:p>
          <a:p>
            <a:r>
              <a:rPr lang="en-GB" dirty="0">
                <a:latin typeface="+mn-lt"/>
              </a:rPr>
              <a:t>If multiple AAD tenants are used, ensure the Account owner is associated with the same tenant as where subscriptions from the EA account are provisioned. Separate Dev/Test/Prod environments at an EA account level to support holistic isolation.</a:t>
            </a:r>
          </a:p>
          <a:p>
            <a:pPr marL="514252" indent="-514252">
              <a:buFont typeface="+mj-lt"/>
              <a:buAutoNum type="arabicPeriod"/>
            </a:pPr>
            <a:r>
              <a:rPr lang="en-GB" dirty="0">
                <a:latin typeface="+mn-lt"/>
              </a:rPr>
              <a:t>Do not move or rename an EA Account in AD/Azure AD</a:t>
            </a:r>
          </a:p>
          <a:p>
            <a:pPr marL="514252" indent="-514252">
              <a:buFont typeface="+mj-lt"/>
              <a:buAutoNum type="arabicPeriod"/>
            </a:pPr>
            <a:r>
              <a:rPr lang="en-GB" dirty="0">
                <a:latin typeface="+mn-lt"/>
              </a:rPr>
              <a:t>Do not ignore notification emails sent to the notification account email address. Microsoft sends important EA wide communications to this account. Setup the notification account email address to ensure notifications are sent to an appropriate group mailbox.</a:t>
            </a:r>
          </a:p>
          <a:p>
            <a:pPr marL="514252" indent="-514252">
              <a:buFont typeface="+mj-lt"/>
              <a:buAutoNum type="arabicPeriod"/>
            </a:pPr>
            <a:r>
              <a:rPr lang="en-GB" dirty="0">
                <a:latin typeface="+mn-lt"/>
              </a:rPr>
              <a:t>Assign a budget for each account and establish an alert associated with the budget.</a:t>
            </a:r>
          </a:p>
          <a:p>
            <a:pPr marL="514252" indent="-514252">
              <a:buFont typeface="+mj-lt"/>
              <a:buAutoNum type="arabicPeriod"/>
            </a:pPr>
            <a:r>
              <a:rPr lang="en-GB" dirty="0">
                <a:latin typeface="+mn-lt"/>
              </a:rPr>
              <a:t>Restrict and minimise the number of Account owners within the Enrolment to avoid the proliferation of admin access to Subscriptions and associated Azure resources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28</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400" b="1" dirty="0">
                <a:cs typeface="Segoe UI Semilight"/>
              </a:rPr>
              <a:t>Main talking Points</a:t>
            </a:r>
          </a:p>
          <a:p>
            <a:pPr>
              <a:spcAft>
                <a:spcPts val="0"/>
              </a:spcAft>
            </a:pPr>
            <a:endParaRPr lang="en-GB" sz="1400" b="1" dirty="0">
              <a:cs typeface="Segoe UI Semilight"/>
            </a:endParaRPr>
          </a:p>
          <a:p>
            <a:pPr>
              <a:spcAft>
                <a:spcPts val="0"/>
              </a:spcAft>
            </a:pPr>
            <a:r>
              <a:rPr lang="en-GB" sz="1400" b="1" dirty="0">
                <a:cs typeface="Segoe UI Semilight"/>
              </a:rPr>
              <a:t>Subscription Organization and Governance</a:t>
            </a:r>
          </a:p>
          <a:p>
            <a:pPr marL="285750" indent="-285750">
              <a:spcAft>
                <a:spcPts val="0"/>
              </a:spcAft>
              <a:buFont typeface="Wingdings" panose="05000000000000000000" pitchFamily="2" charset="2"/>
              <a:buChar char="q"/>
            </a:pPr>
            <a:r>
              <a:rPr lang="en-US" sz="1400" dirty="0">
                <a:solidFill>
                  <a:srgbClr val="24292E"/>
                </a:solidFill>
                <a:cs typeface="Segoe UI Semilight"/>
              </a:rPr>
              <a:t>Use Management Group structure within an AAD tenant to support org mapping </a:t>
            </a:r>
            <a:endParaRPr lang="en-US" sz="1400" dirty="0">
              <a:solidFill>
                <a:srgbClr val="24292E"/>
              </a:solidFill>
            </a:endParaRPr>
          </a:p>
          <a:p>
            <a:pPr marL="285750" indent="-285750">
              <a:spcAft>
                <a:spcPts val="0"/>
              </a:spcAft>
              <a:buFont typeface="Wingdings" panose="05000000000000000000" pitchFamily="2" charset="2"/>
              <a:buChar char="q"/>
            </a:pPr>
            <a:r>
              <a:rPr lang="en-US" sz="1400" dirty="0">
                <a:solidFill>
                  <a:srgbClr val="24292E"/>
                </a:solidFill>
                <a:cs typeface="Segoe UI Semilight"/>
              </a:rPr>
              <a:t>Must be appropriately considered when planning Azure adoption at-scale</a:t>
            </a:r>
          </a:p>
          <a:p>
            <a:pPr>
              <a:spcAft>
                <a:spcPts val="0"/>
              </a:spcAft>
            </a:pPr>
            <a:r>
              <a:rPr lang="en-GB" sz="1400" b="1" dirty="0">
                <a:cs typeface="Segoe UI Semilight"/>
              </a:rPr>
              <a:t>Configure Subscription Quota and Capacity</a:t>
            </a:r>
          </a:p>
          <a:p>
            <a:pPr marL="313690" lvl="1" indent="-285750">
              <a:buFont typeface="Wingdings" panose="05000000000000000000" pitchFamily="2" charset="2"/>
              <a:buChar char="q"/>
            </a:pPr>
            <a:r>
              <a:rPr lang="en-GB" sz="1400" dirty="0"/>
              <a:t>Platform limits and quotas within the Azure platform for services</a:t>
            </a:r>
            <a:endParaRPr lang="en-GB" sz="1400" dirty="0">
              <a:cs typeface="Segoe UI"/>
            </a:endParaRPr>
          </a:p>
          <a:p>
            <a:pPr marL="313690" lvl="1" indent="-285750">
              <a:buFont typeface="Wingdings" panose="05000000000000000000" pitchFamily="2" charset="2"/>
              <a:buChar char="q"/>
            </a:pPr>
            <a:r>
              <a:rPr lang="en-GB" sz="1400" dirty="0"/>
              <a:t>Availability of required SKUs in chosen Azure regions</a:t>
            </a:r>
            <a:endParaRPr lang="en-GB" sz="1400" dirty="0">
              <a:cs typeface="Segoe UI"/>
            </a:endParaRPr>
          </a:p>
          <a:p>
            <a:pPr marL="313690" lvl="1" indent="-285750">
              <a:buFont typeface="Wingdings" panose="05000000000000000000" pitchFamily="2" charset="2"/>
              <a:buChar char="q"/>
            </a:pPr>
            <a:r>
              <a:rPr lang="en-GB" sz="1400" dirty="0"/>
              <a:t>Subscription quotas are not capacity guarantees and are per region</a:t>
            </a:r>
            <a:endParaRPr lang="en-GB" sz="1400" dirty="0">
              <a:cs typeface="Segoe UI"/>
            </a:endParaRPr>
          </a:p>
          <a:p>
            <a:pPr>
              <a:spcAft>
                <a:spcPts val="0"/>
              </a:spcAft>
            </a:pPr>
            <a:r>
              <a:rPr lang="en-GB" sz="1400" b="1" dirty="0">
                <a:cs typeface="Segoe UI Semilight"/>
              </a:rPr>
              <a:t>Establish Cost Management</a:t>
            </a:r>
          </a:p>
          <a:p>
            <a:pPr marL="313690" lvl="1" indent="-285750">
              <a:buFont typeface="Wingdings" panose="05000000000000000000" pitchFamily="2" charset="2"/>
              <a:buChar char="q"/>
            </a:pPr>
            <a:r>
              <a:rPr lang="en-GB" sz="1400" dirty="0"/>
              <a:t>Potential need for chargeback models where shared PaaS services are concerned, such as ASE which may need to be shared to achieve higher density</a:t>
            </a:r>
            <a:endParaRPr lang="en-GB" sz="1400" dirty="0">
              <a:cs typeface="Segoe UI"/>
            </a:endParaRPr>
          </a:p>
          <a:p>
            <a:pPr marL="313690" lvl="1" indent="-285750">
              <a:buFont typeface="Wingdings" panose="05000000000000000000" pitchFamily="2" charset="2"/>
              <a:buChar char="q"/>
            </a:pPr>
            <a:r>
              <a:rPr lang="en-GB" sz="1400" dirty="0"/>
              <a:t>Shutdown schedule for non-prod workloads to optimise costs</a:t>
            </a: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r>
              <a:rPr lang="en-GB" sz="1400" b="0" i="0" dirty="0">
                <a:solidFill>
                  <a:schemeClr val="tx1"/>
                </a:solidFill>
                <a:effectLst/>
                <a:latin typeface="Segoe UI" panose="020B0502040204020203" pitchFamily="34" charset="0"/>
                <a:cs typeface="Segoe UI"/>
              </a:rPr>
              <a:t>Further Talking Point</a:t>
            </a: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24292E"/>
                </a:solidFill>
                <a:effectLst/>
                <a:latin typeface="-apple-system"/>
              </a:rPr>
              <a:t>Define Management Group Hierarchy</a:t>
            </a:r>
            <a:br>
              <a:rPr lang="en-US" b="0" i="0" dirty="0">
                <a:solidFill>
                  <a:srgbClr val="24292E"/>
                </a:solidFill>
                <a:effectLst/>
                <a:latin typeface="-apple-system"/>
              </a:rPr>
            </a:br>
            <a:r>
              <a:rPr lang="en-US" b="0" i="0" dirty="0">
                <a:solidFill>
                  <a:srgbClr val="24292E"/>
                </a:solidFill>
                <a:effectLst/>
                <a:latin typeface="-apple-system"/>
              </a:rPr>
              <a:t>Within an Azure AD tenant, Management Group structures help to support organizational mapping and must therefore be appropriately considered when planning Azure adoption at-scale.</a:t>
            </a:r>
          </a:p>
          <a:p>
            <a:pPr marL="685800" lvl="1" indent="-228600">
              <a:buFont typeface="Arial" panose="020B0604020202020204" pitchFamily="34" charset="0"/>
              <a:buChar char="•"/>
            </a:pPr>
            <a:r>
              <a:rPr lang="en-US" b="0" i="0" dirty="0">
                <a:solidFill>
                  <a:srgbClr val="24292E"/>
                </a:solidFill>
                <a:effectLst/>
                <a:latin typeface="-apple-system"/>
              </a:rPr>
              <a:t>Management groups can be used to aggregate Policy and Initiative assignments.</a:t>
            </a:r>
          </a:p>
          <a:p>
            <a:pPr marL="685800" lvl="1" indent="-228600">
              <a:buFont typeface="Arial" panose="020B0604020202020204" pitchFamily="34" charset="0"/>
              <a:buChar char="•"/>
            </a:pPr>
            <a:r>
              <a:rPr lang="en-US" b="0" i="0" dirty="0">
                <a:solidFill>
                  <a:srgbClr val="24292E"/>
                </a:solidFill>
                <a:effectLst/>
                <a:latin typeface="-apple-system"/>
              </a:rPr>
              <a:t>A management group tree can support up to </a:t>
            </a:r>
            <a:r>
              <a:rPr lang="en-US" b="0" i="0" u="none" strike="noStrike" dirty="0">
                <a:solidFill>
                  <a:srgbClr val="0366D6"/>
                </a:solidFill>
                <a:effectLst/>
                <a:latin typeface="-apple-system"/>
                <a:hlinkClick r:id="rId3"/>
              </a:rPr>
              <a:t>six levels of depth</a:t>
            </a:r>
            <a:r>
              <a:rPr lang="en-US" b="0" i="0" dirty="0">
                <a:solidFill>
                  <a:srgbClr val="24292E"/>
                </a:solidFill>
                <a:effectLst/>
                <a:latin typeface="-apple-system"/>
              </a:rPr>
              <a:t>. This limit doesn't include the Root level or the subscription level.</a:t>
            </a:r>
          </a:p>
          <a:p>
            <a:pPr marL="457200" lvl="1" indent="0">
              <a:buFont typeface="Arial" panose="020B0604020202020204" pitchFamily="34" charset="0"/>
              <a:buNone/>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Organization and Governance</a:t>
            </a:r>
            <a:br>
              <a:rPr lang="en-US" b="0" i="0" dirty="0">
                <a:solidFill>
                  <a:srgbClr val="24292E"/>
                </a:solidFill>
                <a:effectLst/>
                <a:latin typeface="-apple-system"/>
              </a:rPr>
            </a:br>
            <a:r>
              <a:rPr lang="en-US" b="0" i="0" dirty="0">
                <a:solidFill>
                  <a:srgbClr val="24292E"/>
                </a:solidFill>
                <a:effectLst/>
                <a:latin typeface="-apple-system"/>
              </a:rPr>
              <a:t>Subscriptions are a unit of management, billing, and scale within Azure</a:t>
            </a:r>
          </a:p>
          <a:p>
            <a:pPr marL="685800" lvl="1" indent="-228600">
              <a:buFont typeface="Arial" panose="020B0604020202020204" pitchFamily="34" charset="0"/>
              <a:buChar char="•"/>
            </a:pPr>
            <a:r>
              <a:rPr lang="en-US" b="0" i="0" dirty="0">
                <a:solidFill>
                  <a:srgbClr val="24292E"/>
                </a:solidFill>
                <a:effectLst/>
                <a:latin typeface="-apple-system"/>
              </a:rPr>
              <a:t>Subscriptions serve as a boundary for the assignment of Azure policies. </a:t>
            </a:r>
          </a:p>
          <a:p>
            <a:pPr marL="685800" lvl="1" indent="-228600">
              <a:buFont typeface="Arial" panose="020B0604020202020204" pitchFamily="34" charset="0"/>
              <a:buChar char="•"/>
            </a:pPr>
            <a:r>
              <a:rPr lang="en-US" b="0" i="0" dirty="0">
                <a:solidFill>
                  <a:srgbClr val="24292E"/>
                </a:solidFill>
                <a:effectLst/>
                <a:latin typeface="-apple-system"/>
              </a:rPr>
              <a:t>Subscriptions serve as a scale unit so that component workloads can scale within the platform subscription limits. </a:t>
            </a:r>
          </a:p>
          <a:p>
            <a:pPr marL="685800" lvl="1" indent="-228600">
              <a:buFont typeface="Arial" panose="020B0604020202020204" pitchFamily="34" charset="0"/>
              <a:buChar char="•"/>
            </a:pPr>
            <a:r>
              <a:rPr lang="en-US" b="0" i="0" dirty="0">
                <a:solidFill>
                  <a:srgbClr val="24292E"/>
                </a:solidFill>
                <a:effectLst/>
                <a:latin typeface="-apple-system"/>
              </a:rPr>
              <a:t>Subscriptions provide a management boundary for governance and isolation, allowing for a clear separation of concerns.</a:t>
            </a:r>
          </a:p>
          <a:p>
            <a:pPr marL="685800" lvl="1" indent="-228600">
              <a:buFont typeface="Arial" panose="020B0604020202020204" pitchFamily="34" charset="0"/>
              <a:buChar char="•"/>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Quotas and Capacity</a:t>
            </a:r>
            <a:br>
              <a:rPr lang="en-US" b="0" i="0" dirty="0">
                <a:solidFill>
                  <a:srgbClr val="24292E"/>
                </a:solidFill>
                <a:effectLst/>
                <a:latin typeface="-apple-system"/>
              </a:rPr>
            </a:br>
            <a:r>
              <a:rPr lang="en-US" b="0" i="0" dirty="0">
                <a:solidFill>
                  <a:srgbClr val="24292E"/>
                </a:solidFill>
                <a:effectLst/>
                <a:latin typeface="-apple-system"/>
              </a:rPr>
              <a:t> It is essential to ensure that sufficient capacity and SKUs are available. Every Azure region contains a finite set of resources at any given time.</a:t>
            </a:r>
          </a:p>
          <a:p>
            <a:pPr marL="685800" lvl="1" indent="-228600">
              <a:buFont typeface="Arial" panose="020B0604020202020204" pitchFamily="34" charset="0"/>
              <a:buChar char="•"/>
            </a:pPr>
            <a:r>
              <a:rPr lang="en-US" b="0" i="0" dirty="0">
                <a:solidFill>
                  <a:srgbClr val="24292E"/>
                </a:solidFill>
                <a:effectLst/>
                <a:latin typeface="-apple-system"/>
              </a:rPr>
              <a:t>Limits and quotas within the Azure platform for each service your workloads require.</a:t>
            </a:r>
          </a:p>
          <a:p>
            <a:pPr marL="685800" lvl="1" indent="-228600">
              <a:buFont typeface="Arial" panose="020B0604020202020204" pitchFamily="34" charset="0"/>
              <a:buChar char="•"/>
            </a:pPr>
            <a:r>
              <a:rPr lang="en-US" b="0" i="0" dirty="0">
                <a:solidFill>
                  <a:srgbClr val="24292E"/>
                </a:solidFill>
                <a:effectLst/>
                <a:latin typeface="-apple-system"/>
              </a:rPr>
              <a:t>Availability of required SKUs within chosen Azure regions.</a:t>
            </a:r>
          </a:p>
          <a:p>
            <a:pPr marL="685800" lvl="1" indent="-228600">
              <a:buFont typeface="Arial" panose="020B0604020202020204" pitchFamily="34" charset="0"/>
              <a:buChar char="•"/>
            </a:pPr>
            <a:r>
              <a:rPr lang="en-US" b="0" i="0" dirty="0">
                <a:solidFill>
                  <a:srgbClr val="24292E"/>
                </a:solidFill>
                <a:effectLst/>
                <a:latin typeface="-apple-system"/>
              </a:rPr>
              <a:t>Subscription quotas are not capacity guarantees and are applied on a per region basis.</a:t>
            </a:r>
            <a:br>
              <a:rPr lang="en-US" b="0" i="0" dirty="0">
                <a:solidFill>
                  <a:srgbClr val="24292E"/>
                </a:solidFill>
                <a:effectLst/>
                <a:latin typeface="-apple-system"/>
              </a:rPr>
            </a:b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Cost Management</a:t>
            </a:r>
            <a:br>
              <a:rPr lang="en-US" b="0" i="0" dirty="0">
                <a:solidFill>
                  <a:srgbClr val="24292E"/>
                </a:solidFill>
                <a:effectLst/>
                <a:latin typeface="-apple-system"/>
              </a:rPr>
            </a:br>
            <a:r>
              <a:rPr lang="en-US" b="0" i="0" dirty="0">
                <a:solidFill>
                  <a:srgbClr val="24292E"/>
                </a:solidFill>
                <a:effectLst/>
                <a:latin typeface="-apple-system"/>
              </a:rPr>
              <a:t>Cost transparency across a technical estate is a critical management challenge faced by every large enterprise organization</a:t>
            </a:r>
          </a:p>
          <a:p>
            <a:pPr marL="685800" lvl="1" indent="-228600">
              <a:buFont typeface="Arial" panose="020B0604020202020204" pitchFamily="34" charset="0"/>
              <a:buChar char="•"/>
            </a:pPr>
            <a:r>
              <a:rPr lang="en-US" b="0" i="0" dirty="0">
                <a:solidFill>
                  <a:srgbClr val="24292E"/>
                </a:solidFill>
                <a:effectLst/>
                <a:latin typeface="-apple-system"/>
              </a:rPr>
              <a:t>Using a shutdown schedule for non-production workloads to optimize costs</a:t>
            </a:r>
          </a:p>
          <a:p>
            <a:pPr marL="685800" lvl="1" indent="-228600">
              <a:buFont typeface="Arial" panose="020B0604020202020204" pitchFamily="34" charset="0"/>
              <a:buChar char="•"/>
            </a:pPr>
            <a:r>
              <a:rPr lang="en-US" b="0" i="0" dirty="0">
                <a:solidFill>
                  <a:srgbClr val="24292E"/>
                </a:solidFill>
                <a:effectLst/>
                <a:latin typeface="-apple-system"/>
              </a:rPr>
              <a:t>Using Azure Advisor to check cost optimization recommendations.</a:t>
            </a:r>
          </a:p>
          <a:p>
            <a:pPr marL="685800" lvl="1" indent="-228600">
              <a:buFont typeface="Arial" panose="020B0604020202020204" pitchFamily="34" charset="0"/>
              <a:buChar char="•"/>
            </a:pPr>
            <a:r>
              <a:rPr lang="en-US" b="0" i="0" dirty="0">
                <a:solidFill>
                  <a:srgbClr val="24292E"/>
                </a:solidFill>
                <a:effectLst/>
                <a:latin typeface="-apple-system"/>
              </a:rPr>
              <a:t>Potential need for chargeback models where shared PaaS services are concerned, such as ASE and AKS which may need to be shared to achieve higher density</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Network topology and connectivity</a:t>
            </a:r>
            <a:r>
              <a:rPr lang="en-US" b="0" dirty="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dirty="0">
              <a:latin typeface="Segoe UI "/>
            </a:endParaRPr>
          </a:p>
          <a:p>
            <a:endParaRPr lang="en-US" b="1" dirty="0">
              <a:latin typeface="Segoe UI "/>
            </a:endParaRPr>
          </a:p>
          <a:p>
            <a:r>
              <a:rPr lang="en-US" b="1" dirty="0">
                <a:latin typeface="Segoe UI "/>
              </a:rPr>
              <a:t>DNS Configuration</a:t>
            </a:r>
            <a:r>
              <a:rPr lang="en-US" b="0" dirty="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dirty="0">
              <a:latin typeface="Segoe UI "/>
            </a:endParaRPr>
          </a:p>
          <a:p>
            <a:pPr lvl="1"/>
            <a:r>
              <a:rPr lang="en-US" b="1" dirty="0">
                <a:latin typeface="Segoe UI "/>
              </a:rPr>
              <a:t>Tip</a:t>
            </a:r>
            <a:r>
              <a:rPr lang="en-US" b="0" dirty="0">
                <a:latin typeface="Segoe UI "/>
              </a:rPr>
              <a:t> – A common scenario here is customer extends their DNS infra to Azure (Infoblox, AD, </a:t>
            </a:r>
            <a:r>
              <a:rPr lang="en-US" b="0" dirty="0" err="1">
                <a:latin typeface="Segoe UI "/>
              </a:rPr>
              <a:t>etc</a:t>
            </a:r>
            <a:r>
              <a:rPr lang="en-US" b="0" dirty="0">
                <a:latin typeface="Segoe UI "/>
              </a:rPr>
              <a:t>) but also uses the azure DNS resolver 168.* address as a forwarder for those in-azure DNS servers to assure private link resolution. </a:t>
            </a:r>
            <a:endParaRPr lang="en-US" b="1" dirty="0">
              <a:latin typeface="Segoe UI "/>
            </a:endParaRPr>
          </a:p>
          <a:p>
            <a:endParaRPr lang="en-US" b="1" dirty="0">
              <a:latin typeface="Segoe UI "/>
            </a:endParaRPr>
          </a:p>
          <a:p>
            <a:r>
              <a:rPr lang="en-US" b="1" dirty="0">
                <a:latin typeface="Segoe UI "/>
              </a:rPr>
              <a:t>Azure Networking Topology</a:t>
            </a:r>
          </a:p>
          <a:p>
            <a:pPr marL="171450" indent="-171450">
              <a:buFont typeface="Arial" panose="020B0604020202020204" pitchFamily="34" charset="0"/>
              <a:buChar char="•"/>
            </a:pPr>
            <a:r>
              <a:rPr lang="en-US" b="1" dirty="0">
                <a:latin typeface="Segoe UI "/>
              </a:rPr>
              <a:t>Azure Virtual WAN </a:t>
            </a:r>
            <a:r>
              <a:rPr lang="en-US" b="0" i="0" dirty="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dirty="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dirty="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dirty="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dirty="0">
                <a:latin typeface="Segoe UI "/>
              </a:rPr>
              <a:t>Traditional Azure Networking </a:t>
            </a:r>
            <a:r>
              <a:rPr lang="en-US" b="0" dirty="0">
                <a:latin typeface="Segoe UI "/>
              </a:rPr>
              <a:t>can also be used </a:t>
            </a:r>
            <a:r>
              <a:rPr lang="en-US" b="0" i="0" dirty="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dirty="0">
                <a:solidFill>
                  <a:srgbClr val="24292E"/>
                </a:solidFill>
                <a:effectLst/>
                <a:latin typeface="Segoe UI "/>
              </a:rPr>
              <a:t>only intend to deploy resources in a few Azure regions</a:t>
            </a:r>
          </a:p>
          <a:p>
            <a:pPr marL="685800" lvl="1" indent="-228600">
              <a:buFont typeface="+mj-lt"/>
              <a:buAutoNum type="arabicPeriod"/>
            </a:pPr>
            <a:r>
              <a:rPr lang="en-US" b="0" i="0" dirty="0">
                <a:solidFill>
                  <a:srgbClr val="24292E"/>
                </a:solidFill>
                <a:effectLst/>
                <a:latin typeface="Segoe UI "/>
              </a:rPr>
              <a:t>have no need for a global interconnected network</a:t>
            </a:r>
          </a:p>
          <a:p>
            <a:pPr marL="685800" lvl="1" indent="-228600">
              <a:buFont typeface="+mj-lt"/>
              <a:buAutoNum type="arabicPeriod"/>
            </a:pPr>
            <a:r>
              <a:rPr lang="en-US" b="0" i="0" dirty="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dirty="0">
                <a:solidFill>
                  <a:srgbClr val="24292E"/>
                </a:solidFill>
                <a:effectLst/>
                <a:latin typeface="Segoe UI "/>
              </a:rPr>
              <a:t>require full control and granularity for manually configuring their Azure network.</a:t>
            </a:r>
          </a:p>
          <a:p>
            <a:pPr marL="457200" lvl="1" indent="0">
              <a:buFont typeface="+mj-lt"/>
              <a:buNone/>
            </a:pPr>
            <a:endParaRPr lang="en-US" b="0" i="0" dirty="0">
              <a:solidFill>
                <a:srgbClr val="24292E"/>
              </a:solidFill>
              <a:effectLst/>
              <a:latin typeface="Segoe UI "/>
            </a:endParaRPr>
          </a:p>
          <a:p>
            <a:pPr marL="457200" lvl="1" indent="0">
              <a:buFont typeface="+mj-lt"/>
              <a:buNone/>
            </a:pPr>
            <a:r>
              <a:rPr lang="en-US" b="1" i="0" dirty="0">
                <a:solidFill>
                  <a:srgbClr val="24292E"/>
                </a:solidFill>
                <a:effectLst/>
                <a:latin typeface="Segoe UI "/>
              </a:rPr>
              <a:t>Tip</a:t>
            </a:r>
            <a:r>
              <a:rPr lang="en-US" b="0" i="0" dirty="0">
                <a:solidFill>
                  <a:srgbClr val="24292E"/>
                </a:solidFill>
                <a:effectLst/>
                <a:latin typeface="Segoe UI "/>
              </a:rPr>
              <a:t>: The decision point here is usually boils down to two things; do you want managed transit networking? If yes, then </a:t>
            </a:r>
            <a:r>
              <a:rPr lang="en-US" b="0" i="0" dirty="0" err="1">
                <a:solidFill>
                  <a:srgbClr val="24292E"/>
                </a:solidFill>
                <a:effectLst/>
                <a:latin typeface="Segoe UI "/>
              </a:rPr>
              <a:t>vwan</a:t>
            </a:r>
            <a:r>
              <a:rPr lang="en-US" b="0" i="0" dirty="0">
                <a:solidFill>
                  <a:srgbClr val="24292E"/>
                </a:solidFill>
                <a:effectLst/>
                <a:latin typeface="Segoe UI "/>
              </a:rPr>
              <a:t>. Do you need to ensure </a:t>
            </a:r>
            <a:r>
              <a:rPr lang="en-US" b="0" i="0" dirty="0" err="1">
                <a:solidFill>
                  <a:srgbClr val="24292E"/>
                </a:solidFill>
                <a:effectLst/>
                <a:latin typeface="Segoe UI "/>
              </a:rPr>
              <a:t>vnets</a:t>
            </a:r>
            <a:r>
              <a:rPr lang="en-US" b="0" i="0" dirty="0">
                <a:solidFill>
                  <a:srgbClr val="24292E"/>
                </a:solidFill>
                <a:effectLst/>
                <a:latin typeface="Segoe UI "/>
              </a:rPr>
              <a:t>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dirty="0">
              <a:latin typeface="Segoe UI "/>
            </a:endParaRPr>
          </a:p>
          <a:p>
            <a:pPr algn="l"/>
            <a:r>
              <a:rPr lang="en-US" b="1" dirty="0">
                <a:latin typeface="Segoe UI "/>
              </a:rPr>
              <a:t>Connectivity to Azure </a:t>
            </a:r>
            <a:r>
              <a:rPr lang="en-US" b="0" dirty="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dirty="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dirty="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dirty="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dirty="0">
                <a:solidFill>
                  <a:srgbClr val="24292E"/>
                </a:solidFill>
                <a:effectLst/>
                <a:latin typeface="Segoe UI "/>
              </a:rPr>
              <a:t>Do not use the same ExpressRoute circuit to connect multiple environments that require isolation or dedicated bandwidth, so as to avoid "noisy </a:t>
            </a:r>
            <a:r>
              <a:rPr lang="en-US" b="0" i="0" dirty="0" err="1">
                <a:solidFill>
                  <a:srgbClr val="24292E"/>
                </a:solidFill>
                <a:effectLst/>
                <a:latin typeface="Segoe UI "/>
              </a:rPr>
              <a:t>neighbour</a:t>
            </a:r>
            <a:r>
              <a:rPr lang="en-US" b="0" i="0" dirty="0">
                <a:solidFill>
                  <a:srgbClr val="24292E"/>
                </a:solidFill>
                <a:effectLst/>
                <a:latin typeface="Segoe UI "/>
              </a:rPr>
              <a:t>" risks.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Connectivity to Azure PaaS </a:t>
            </a:r>
            <a:r>
              <a:rPr lang="en-US" b="0" dirty="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dirty="0">
              <a:solidFill>
                <a:srgbClr val="0366D6"/>
              </a:solidFill>
              <a:effectLst/>
              <a:latin typeface="Segoe UI "/>
            </a:endParaRPr>
          </a:p>
          <a:p>
            <a:pPr marL="628650" lvl="1" indent="-171450">
              <a:buFont typeface="Arial" panose="020B0604020202020204" pitchFamily="34" charset="0"/>
              <a:buChar char="•"/>
            </a:pPr>
            <a:r>
              <a:rPr lang="en-US" b="0" i="0" u="none" strike="noStrike" dirty="0">
                <a:solidFill>
                  <a:srgbClr val="0366D6"/>
                </a:solidFill>
                <a:effectLst/>
                <a:latin typeface="Segoe UI "/>
              </a:rPr>
              <a:t>Private Link p</a:t>
            </a:r>
            <a:r>
              <a:rPr lang="en-US" b="0" i="0" dirty="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dirty="0">
              <a:solidFill>
                <a:srgbClr val="24292E"/>
              </a:solidFill>
              <a:effectLst/>
              <a:latin typeface="Segoe UI "/>
            </a:endParaRPr>
          </a:p>
          <a:p>
            <a:pPr marL="0" indent="0">
              <a:buFont typeface="Arial" panose="020B0604020202020204" pitchFamily="34" charset="0"/>
              <a:buNone/>
            </a:pPr>
            <a:r>
              <a:rPr lang="en-US" b="0" i="0" dirty="0">
                <a:solidFill>
                  <a:srgbClr val="24292E"/>
                </a:solidFill>
                <a:effectLst/>
                <a:latin typeface="Segoe UI "/>
              </a:rPr>
              <a:t>	</a:t>
            </a:r>
            <a:r>
              <a:rPr lang="en-US" b="1" i="0" dirty="0">
                <a:solidFill>
                  <a:srgbClr val="24292E"/>
                </a:solidFill>
                <a:effectLst/>
                <a:latin typeface="Segoe UI "/>
              </a:rPr>
              <a:t>Tip</a:t>
            </a:r>
            <a:r>
              <a:rPr lang="en-US" b="0" i="0" dirty="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Inbound and Outbound Internet Connectivity </a:t>
            </a:r>
            <a:r>
              <a:rPr lang="en-US" b="0" dirty="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dirty="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Many enterprise customers have 100’s of 3</a:t>
            </a:r>
            <a:r>
              <a:rPr lang="en-US" b="0" baseline="30000" dirty="0">
                <a:latin typeface="Segoe UI "/>
              </a:rPr>
              <a:t>rd</a:t>
            </a:r>
            <a:r>
              <a:rPr lang="en-US" b="0" dirty="0">
                <a:latin typeface="Segoe UI "/>
              </a:rPr>
              <a:t> party firewalls deployed and want to maintain that ‘single pain of glass’ management for Azure. While this works and is supported 3</a:t>
            </a:r>
            <a:r>
              <a:rPr lang="en-US" b="0" baseline="30000" dirty="0">
                <a:latin typeface="Segoe UI "/>
              </a:rPr>
              <a:t>rd</a:t>
            </a:r>
            <a:r>
              <a:rPr lang="en-US" b="0" dirty="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Application Delivery </a:t>
            </a:r>
            <a:r>
              <a:rPr lang="en-US" b="0" dirty="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dirty="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dirty="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dirty="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dirty="0">
              <a:latin typeface="Segoe UI "/>
            </a:endParaRPr>
          </a:p>
          <a:p>
            <a:pPr marL="0" indent="0">
              <a:buFont typeface="Arial" panose="020B0604020202020204" pitchFamily="34" charset="0"/>
              <a:buNone/>
            </a:pPr>
            <a:r>
              <a:rPr lang="en-US" b="1" dirty="0">
                <a:latin typeface="Segoe UI "/>
              </a:rPr>
              <a:t>Planning for Landing Zone Network Segmentation</a:t>
            </a:r>
            <a:r>
              <a:rPr lang="en-US" b="0" dirty="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dirty="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dirty="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dirty="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dirty="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dirty="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dirty="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NSGs can be used to  implement zero trust principles but keep in mind they don’t inspect traffic (I.E. if the NSG is allow 443 and a bad actor tunnels </a:t>
            </a:r>
            <a:r>
              <a:rPr lang="en-US" b="0" i="0" dirty="0" err="1">
                <a:solidFill>
                  <a:srgbClr val="24292E"/>
                </a:solidFill>
                <a:effectLst/>
                <a:latin typeface="Segoe UI "/>
              </a:rPr>
              <a:t>ssh</a:t>
            </a:r>
            <a:r>
              <a:rPr lang="en-US" b="0" i="0" dirty="0">
                <a:solidFill>
                  <a:srgbClr val="24292E"/>
                </a:solidFill>
                <a:effectLst/>
                <a:latin typeface="Segoe UI "/>
              </a:rPr>
              <a:t> through 443, the </a:t>
            </a:r>
            <a:r>
              <a:rPr lang="en-US" b="0" i="0" dirty="0" err="1">
                <a:solidFill>
                  <a:srgbClr val="24292E"/>
                </a:solidFill>
                <a:effectLst/>
                <a:latin typeface="Segoe UI "/>
              </a:rPr>
              <a:t>nsg</a:t>
            </a:r>
            <a:r>
              <a:rPr lang="en-US" b="0" i="0" dirty="0">
                <a:solidFill>
                  <a:srgbClr val="24292E"/>
                </a:solidFill>
                <a:effectLst/>
                <a:latin typeface="Segoe UI "/>
              </a:rPr>
              <a:t> will allow it where a NGFW would block it).</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Network Encryption </a:t>
            </a:r>
            <a:r>
              <a:rPr lang="en-US" b="0" dirty="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dirty="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dirty="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dirty="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dirty="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dirty="0">
                <a:solidFill>
                  <a:srgbClr val="24292E"/>
                </a:solidFill>
                <a:effectLst/>
                <a:latin typeface="Segoe UI "/>
              </a:rPr>
              <a:t>Azure does not currently offer native encryption over Global </a:t>
            </a:r>
            <a:r>
              <a:rPr lang="en-US" b="0" i="0" dirty="0" err="1">
                <a:solidFill>
                  <a:srgbClr val="24292E"/>
                </a:solidFill>
                <a:effectLst/>
                <a:latin typeface="Segoe UI "/>
              </a:rPr>
              <a:t>VNet</a:t>
            </a:r>
            <a:r>
              <a:rPr lang="en-US" b="0" i="0" dirty="0">
                <a:solidFill>
                  <a:srgbClr val="24292E"/>
                </a:solidFill>
                <a:effectLst/>
                <a:latin typeface="Segoe UI "/>
              </a:rPr>
              <a:t> Peering.</a:t>
            </a:r>
          </a:p>
          <a:p>
            <a:pPr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a:t>
            </a:r>
            <a:r>
              <a:rPr lang="en-US" b="0" i="0" dirty="0" err="1">
                <a:solidFill>
                  <a:srgbClr val="24292E"/>
                </a:solidFill>
                <a:effectLst/>
                <a:latin typeface="Segoe UI "/>
              </a:rPr>
              <a:t>Ipsec</a:t>
            </a:r>
            <a:r>
              <a:rPr lang="en-US" b="0" i="0" dirty="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Traffic Inspection </a:t>
            </a:r>
            <a:r>
              <a:rPr lang="en-US" b="0" dirty="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dirty="0">
                <a:solidFill>
                  <a:srgbClr val="0366D6"/>
                </a:solidFill>
                <a:effectLst/>
                <a:latin typeface="Segoe UI "/>
                <a:hlinkClick r:id="rId3"/>
              </a:rPr>
              <a:t>Azure Virtual Network TAP (VTAP)</a:t>
            </a:r>
            <a:r>
              <a:rPr lang="en-US" b="0" i="0" dirty="0">
                <a:solidFill>
                  <a:srgbClr val="24292E"/>
                </a:solidFill>
                <a:effectLst/>
                <a:latin typeface="Segoe UI "/>
              </a:rPr>
              <a:t> is in preview, but your must reach to </a:t>
            </a:r>
            <a:r>
              <a:rPr lang="en-US" b="0" i="0" u="none" strike="noStrike" dirty="0">
                <a:solidFill>
                  <a:srgbClr val="0366D6"/>
                </a:solidFill>
                <a:effectLst/>
                <a:latin typeface="Segoe UI "/>
                <a:hlinkClick r:id="rId4"/>
              </a:rPr>
              <a:t>azurevnettap@microsoft.com</a:t>
            </a:r>
            <a:r>
              <a:rPr lang="en-US" b="0" i="0" dirty="0">
                <a:solidFill>
                  <a:srgbClr val="24292E"/>
                </a:solidFill>
                <a:effectLst/>
                <a:latin typeface="Segoe UI "/>
              </a:rPr>
              <a:t> for availability details.</a:t>
            </a:r>
          </a:p>
          <a:p>
            <a:pPr marL="628650" lvl="1" indent="-171450" algn="l">
              <a:buFont typeface="Arial" panose="020B0604020202020204" pitchFamily="34" charset="0"/>
              <a:buChar char="•"/>
            </a:pPr>
            <a:r>
              <a:rPr lang="en-US" b="0" i="0" dirty="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dirty="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dirty="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dirty="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dirty="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24292E"/>
                </a:solidFill>
                <a:effectLst/>
                <a:latin typeface="Segoe UI "/>
              </a:rPr>
              <a:t>Tip</a:t>
            </a:r>
            <a:r>
              <a:rPr lang="en-US" b="0" i="0" dirty="0">
                <a:solidFill>
                  <a:srgbClr val="24292E"/>
                </a:solidFill>
                <a:effectLst/>
                <a:latin typeface="Segoe UI "/>
              </a:rPr>
              <a:t>: Any enterprise with a requirement for ‘deep packet inspection’ is going to use a 3</a:t>
            </a:r>
            <a:r>
              <a:rPr lang="en-US" b="0" i="0" baseline="30000" dirty="0">
                <a:solidFill>
                  <a:srgbClr val="24292E"/>
                </a:solidFill>
                <a:effectLst/>
                <a:latin typeface="Segoe UI "/>
              </a:rPr>
              <a:t>rd</a:t>
            </a:r>
            <a:r>
              <a:rPr lang="en-US" b="0" i="0" dirty="0">
                <a:solidFill>
                  <a:srgbClr val="24292E"/>
                </a:solidFill>
                <a:effectLst/>
                <a:latin typeface="Segoe UI "/>
              </a:rPr>
              <a:t> party NVA until </a:t>
            </a:r>
            <a:r>
              <a:rPr lang="en-US" b="0" i="0" dirty="0" err="1">
                <a:solidFill>
                  <a:srgbClr val="24292E"/>
                </a:solidFill>
                <a:effectLst/>
                <a:latin typeface="Segoe UI "/>
              </a:rPr>
              <a:t>azfw</a:t>
            </a:r>
            <a:r>
              <a:rPr lang="en-US" b="0" i="0" dirty="0">
                <a:solidFill>
                  <a:srgbClr val="24292E"/>
                </a:solidFill>
                <a:effectLst/>
                <a:latin typeface="Segoe UI "/>
              </a:rPr>
              <a:t> supports it (NDA roadmap). </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Management &amp; monitoring</a:t>
            </a:r>
            <a:r>
              <a:rPr lang="en-US" b="0" dirty="0"/>
              <a:t> in Enterprise-scale is primarily concerned with how an enterprise can operationalize and centrally govern their Azure estate. Management and monitoring recommendations align to the Enterprise-scale design principles and focus on native Azure capabilities. Where customers deviate from recommendations, it is important to highlight the design complexities, administrative burden, gaps in observability, and costs of third-party solutions. Defaulting to a customer’s existing toolset often proves challenging and slows adoption.</a:t>
            </a:r>
          </a:p>
          <a:p>
            <a:endParaRPr lang="en-US" b="0" dirty="0"/>
          </a:p>
          <a:p>
            <a:r>
              <a:rPr lang="en-US" b="1" dirty="0"/>
              <a:t>Role Entitlement</a:t>
            </a:r>
            <a:endParaRPr lang="en-US" b="0" dirty="0"/>
          </a:p>
          <a:p>
            <a:pPr lvl="1"/>
            <a:r>
              <a:rPr lang="en-US" b="0" dirty="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dirty="0"/>
          </a:p>
          <a:p>
            <a:pPr lvl="0"/>
            <a:r>
              <a:rPr lang="en-US" b="1" dirty="0"/>
              <a:t>Policy Assignment</a:t>
            </a:r>
          </a:p>
          <a:p>
            <a:pPr lvl="1"/>
            <a:r>
              <a:rPr lang="en-US" b="0" dirty="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lvl="0"/>
            <a:endParaRPr lang="en-US" b="0" dirty="0"/>
          </a:p>
          <a:p>
            <a:pPr lvl="0"/>
            <a:r>
              <a:rPr lang="en-US" b="1" dirty="0"/>
              <a:t>Archetype Templates</a:t>
            </a:r>
          </a:p>
          <a:p>
            <a:pPr lvl="1"/>
            <a:r>
              <a:rPr lang="en-US" b="0" dirty="0"/>
              <a:t>Management and monitoring within Enterprise-scale must be designed with application archetypes in mind. Every large-scale enterprise software estate will encompass a myriad of application archetypes, and each archetype may require a different migration/transformation path to Azure; a VM workload is not migrated the same way as SAP workloads. The management and monitoring design must account for these differences to ensure the proper guard rails and observability are in place and ready to consume at time of landing zone deployment.</a:t>
            </a:r>
          </a:p>
          <a:p>
            <a:pPr lvl="0"/>
            <a:endParaRPr lang="en-US" b="0" dirty="0"/>
          </a:p>
          <a:p>
            <a:pPr lvl="0"/>
            <a:r>
              <a:rPr lang="en-US" b="1" dirty="0"/>
              <a:t>Azure Monitor Logs (aka Log Analytics)</a:t>
            </a:r>
          </a:p>
          <a:p>
            <a:pPr lvl="1"/>
            <a:r>
              <a:rPr lang="en-US" b="0" dirty="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marL="628650" lvl="1" indent="-171450">
              <a:buFont typeface="Arial" panose="020B0604020202020204" pitchFamily="34" charset="0"/>
              <a:buChar char="•"/>
            </a:pPr>
            <a:r>
              <a:rPr lang="en-US" b="1" dirty="0"/>
              <a:t>Log Queries</a:t>
            </a:r>
            <a:r>
              <a:rPr lang="en-US" b="0" dirty="0"/>
              <a:t>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if the supporting data has been collected, and you understand how to construct the right query.</a:t>
            </a:r>
          </a:p>
          <a:p>
            <a:pPr marL="628650" lvl="1" indent="-171450">
              <a:buFont typeface="Arial" panose="020B0604020202020204" pitchFamily="34" charset="0"/>
              <a:buChar char="•"/>
            </a:pPr>
            <a:r>
              <a:rPr lang="en-US" b="0" dirty="0"/>
              <a:t>The goal of </a:t>
            </a:r>
            <a:r>
              <a:rPr lang="en-US" b="1" dirty="0"/>
              <a:t>alerting</a:t>
            </a:r>
            <a:r>
              <a:rPr lang="en-US" b="0" dirty="0"/>
              <a:t> is notification for significant events. Azure Monitor provides a unified alerting experience across platform and resource, with activity logs, metrics, and resource logs signal types. </a:t>
            </a:r>
          </a:p>
          <a:p>
            <a:pPr marL="1085850" lvl="2" indent="-171450">
              <a:buFont typeface="Arial" panose="020B0604020202020204" pitchFamily="34" charset="0"/>
              <a:buChar char="•"/>
            </a:pPr>
            <a:r>
              <a:rPr lang="en-US" b="0" dirty="0"/>
              <a:t>Metric alerts in Azure Monitor work on top of multi-dimensional metrics. These metrics could be platform metrics, custom metrics, popular logs from Azure Monitor converted to metrics and Application Insights metrics. Metric alerts evaluate at regular intervals to check if conditions on one or more metric time-series are true and notify you when the evaluations are met. Metric alerts are stateful, that is, they only send out notifications when the state changes.</a:t>
            </a:r>
          </a:p>
          <a:p>
            <a:pPr marL="1085850" lvl="2" indent="-171450">
              <a:buFont typeface="Arial" panose="020B0604020202020204" pitchFamily="34" charset="0"/>
              <a:buChar char="•"/>
            </a:pPr>
            <a:r>
              <a:rPr lang="en-US" b="0" dirty="0"/>
              <a:t>Log search rules are created by Azure Alerts to automatically run specified log queries at regular intervals. If the results of the log query match particular criteria, then an alert record is created.</a:t>
            </a:r>
          </a:p>
          <a:p>
            <a:pPr marL="1085850" lvl="2" indent="-171450">
              <a:buFont typeface="Arial" panose="020B0604020202020204" pitchFamily="34" charset="0"/>
              <a:buChar char="•"/>
            </a:pPr>
            <a:r>
              <a:rPr lang="en-US" b="0" dirty="0"/>
              <a:t>Activity log alerts are alerts that activate when a new activity log event occurs that matches the conditions specified in the alert. </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Dashboards</a:t>
            </a:r>
          </a:p>
          <a:p>
            <a:pPr marL="457200" lvl="1" indent="0">
              <a:buFont typeface="Arial" panose="020B0604020202020204" pitchFamily="34" charset="0"/>
              <a:buNone/>
            </a:pPr>
            <a:r>
              <a:rPr lang="en-US" b="0" dirty="0"/>
              <a:t>The goal within Enterprise-scale for visualizations is a curated set of dashboards built for specific personas in the operating model.</a:t>
            </a:r>
          </a:p>
          <a:p>
            <a:pPr marL="628650" lvl="1" indent="-171450">
              <a:buFont typeface="Arial" panose="020B0604020202020204" pitchFamily="34" charset="0"/>
              <a:buChar char="•"/>
            </a:pPr>
            <a:r>
              <a:rPr lang="en-US" b="1" dirty="0"/>
              <a:t>Azure Workbooks </a:t>
            </a:r>
            <a:r>
              <a:rPr lang="en-US" b="0" dirty="0"/>
              <a:t>are the platform visualization capability where current development efforts are focused.</a:t>
            </a:r>
          </a:p>
          <a:p>
            <a:pPr marL="914400" lvl="2" indent="0">
              <a:buFont typeface="Arial" panose="020B0604020202020204" pitchFamily="34" charset="0"/>
              <a:buNone/>
            </a:pPr>
            <a:r>
              <a:rPr lang="en-US" b="0" dirty="0"/>
              <a:t>Workbooks provide a flexible canvas for data analysis and the creation of rich visual reports within the Azure portal. They allow you to tap into multiple data sources from across Azure and combine them into unified interactive experiences.	</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But the real power of workbooks is the ability to combine data from disparate sources within a single report. This allows for the creation of composite resource views or joins across resources enabling richer data and insights that would otherwise be impossible.</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are currently compatible with the following data sources:</a:t>
            </a:r>
          </a:p>
          <a:p>
            <a:pPr marL="1085850" lvl="2" indent="-171450">
              <a:buFont typeface="Arial" panose="020B0604020202020204" pitchFamily="34" charset="0"/>
              <a:buChar char="•"/>
            </a:pPr>
            <a:r>
              <a:rPr lang="en-US" b="0" dirty="0"/>
              <a:t>Logs</a:t>
            </a:r>
          </a:p>
          <a:p>
            <a:pPr marL="1085850" lvl="2" indent="-171450">
              <a:buFont typeface="Arial" panose="020B0604020202020204" pitchFamily="34" charset="0"/>
              <a:buChar char="•"/>
            </a:pPr>
            <a:r>
              <a:rPr lang="en-US" b="0" dirty="0"/>
              <a:t>Metrics</a:t>
            </a:r>
          </a:p>
          <a:p>
            <a:pPr marL="1085850" lvl="2" indent="-171450">
              <a:buFont typeface="Arial" panose="020B0604020202020204" pitchFamily="34" charset="0"/>
              <a:buChar char="•"/>
            </a:pPr>
            <a:r>
              <a:rPr lang="en-US" b="0" dirty="0"/>
              <a:t>Azure Resource Graph</a:t>
            </a:r>
          </a:p>
          <a:p>
            <a:pPr marL="1085850" lvl="2" indent="-171450">
              <a:buFont typeface="Arial" panose="020B0604020202020204" pitchFamily="34" charset="0"/>
              <a:buChar char="•"/>
            </a:pPr>
            <a:r>
              <a:rPr lang="en-US" b="0" dirty="0"/>
              <a:t>Alerts (Preview)</a:t>
            </a:r>
          </a:p>
          <a:p>
            <a:pPr marL="1085850" lvl="2" indent="-171450">
              <a:buFont typeface="Arial" panose="020B0604020202020204" pitchFamily="34" charset="0"/>
              <a:buChar char="•"/>
            </a:pPr>
            <a:r>
              <a:rPr lang="en-US" b="0" dirty="0"/>
              <a:t>Workload Health (Preview)</a:t>
            </a:r>
          </a:p>
          <a:p>
            <a:pPr marL="1085850" lvl="2" indent="-171450">
              <a:buFont typeface="Arial" panose="020B0604020202020204" pitchFamily="34" charset="0"/>
              <a:buChar char="•"/>
            </a:pPr>
            <a:r>
              <a:rPr lang="en-US" b="0" dirty="0"/>
              <a:t>Azure Resource Health (Preview)</a:t>
            </a:r>
          </a:p>
          <a:p>
            <a:pPr marL="1085850" lvl="2" indent="-171450">
              <a:buFont typeface="Arial" panose="020B0604020202020204" pitchFamily="34" charset="0"/>
              <a:buChar char="•"/>
            </a:pPr>
            <a:r>
              <a:rPr lang="en-US" b="0" dirty="0"/>
              <a:t>Azure Data Explorer (Preview)</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Automation Accounts</a:t>
            </a:r>
          </a:p>
          <a:p>
            <a:pPr marL="457200" lvl="1" indent="0">
              <a:buFont typeface="Arial" panose="020B0604020202020204" pitchFamily="34" charset="0"/>
              <a:buNone/>
            </a:pPr>
            <a:r>
              <a:rPr lang="en-US" b="0" dirty="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dirty="0"/>
              <a:t>Update Management </a:t>
            </a:r>
            <a:r>
              <a:rPr lang="en-US" b="0" dirty="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dirty="0"/>
              <a:t>Inventory Management </a:t>
            </a:r>
            <a:r>
              <a:rPr lang="en-US" b="0" dirty="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dirty="0"/>
              <a:t>Change Tracking </a:t>
            </a:r>
            <a:r>
              <a:rPr lang="en-US" b="0" dirty="0"/>
              <a:t>in Azure Automation provides insight into changes to Windows software, Linux software packages, Windows and Linux files, Windows registry keys, Microsoft services, and Linux daemons on your computers.</a:t>
            </a:r>
          </a:p>
          <a:p>
            <a:pPr marL="628650" lvl="1" indent="-171450">
              <a:buFont typeface="Arial" panose="020B0604020202020204" pitchFamily="34" charset="0"/>
              <a:buChar char="•"/>
            </a:pPr>
            <a:endParaRPr lang="en-US" b="0" dirty="0"/>
          </a:p>
          <a:p>
            <a:pPr marL="0" lvl="0" indent="0">
              <a:buFont typeface="Arial" panose="020B0604020202020204" pitchFamily="34" charset="0"/>
              <a:buNone/>
            </a:pPr>
            <a:r>
              <a:rPr lang="en-US" b="1" dirty="0"/>
              <a:t>Network Watcher</a:t>
            </a:r>
          </a:p>
          <a:p>
            <a:pPr marL="457200" lvl="1" indent="0">
              <a:buFont typeface="Arial" panose="020B0604020202020204" pitchFamily="34" charset="0"/>
              <a:buNone/>
            </a:pPr>
            <a:r>
              <a:rPr lang="en-US" b="0" dirty="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dirty="0"/>
          </a:p>
          <a:p>
            <a:pPr marL="0" lvl="0" indent="0">
              <a:buFont typeface="Arial" panose="020B0604020202020204" pitchFamily="34" charset="0"/>
              <a:buNone/>
            </a:pPr>
            <a:r>
              <a:rPr lang="en-US" b="1" dirty="0"/>
              <a:t>Security Center</a:t>
            </a:r>
          </a:p>
          <a:p>
            <a:pPr marL="457200" lvl="1" indent="0">
              <a:buFont typeface="Arial" panose="020B0604020202020204" pitchFamily="34" charset="0"/>
              <a:buNone/>
            </a:pPr>
            <a:r>
              <a:rPr lang="en-US" b="0" dirty="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dirty="0"/>
              <a:t>		</a:t>
            </a:r>
          </a:p>
          <a:p>
            <a:pPr marL="457200" lvl="1" indent="0">
              <a:buFont typeface="Arial" panose="020B0604020202020204" pitchFamily="34" charset="0"/>
              <a:buNone/>
            </a:pPr>
            <a:r>
              <a:rPr lang="en-US" b="0" dirty="0"/>
              <a:t>When Security Center identifies a threat, it triggers a security alert with steps you need to take to respond to an attack. It also provides a report with information about the threat that was detected.</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31</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dirty="0">
              <a:latin typeface="Calibri"/>
              <a:cs typeface="Calibri"/>
            </a:endParaRPr>
          </a:p>
          <a:p>
            <a:r>
              <a:rPr lang="en-US" dirty="0">
                <a:latin typeface="Segoe UI"/>
                <a:cs typeface="Segoe UI"/>
              </a:rPr>
              <a:t>This </a:t>
            </a:r>
            <a:r>
              <a:rPr lang="en-US" b="1" dirty="0">
                <a:latin typeface="Segoe UI"/>
                <a:cs typeface="Segoe UI"/>
              </a:rPr>
              <a:t>diagram</a:t>
            </a:r>
            <a:r>
              <a:rPr lang="en-US" dirty="0">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dirty="0">
                <a:latin typeface="Segoe UI"/>
                <a:cs typeface="Segoe UI"/>
              </a:rPr>
              <a:t>Backup policies in Enterprise-scale are guardrails that enable and enforce backups. </a:t>
            </a:r>
            <a:endParaRPr lang="en-US" dirty="0">
              <a:cs typeface="Segoe UI" panose="020B0502040204020203" pitchFamily="34" charset="0"/>
            </a:endParaRPr>
          </a:p>
          <a:p>
            <a:pPr marL="171450" indent="-171450">
              <a:buFont typeface="Arial"/>
              <a:buChar char="•"/>
            </a:pPr>
            <a:r>
              <a:rPr lang="en-US" dirty="0">
                <a:latin typeface="Segoe UI"/>
                <a:cs typeface="Segoe UI"/>
              </a:rPr>
              <a:t>The backup policy should be configured to align with the organizations recovery point objective (RPO).</a:t>
            </a:r>
            <a:endParaRPr lang="en-US" dirty="0">
              <a:cs typeface="Segoe UI" panose="020B0502040204020203" pitchFamily="34" charset="0"/>
            </a:endParaRPr>
          </a:p>
          <a:p>
            <a:pPr marL="171450" indent="-171450">
              <a:buFont typeface="Arial"/>
              <a:buChar char="•"/>
            </a:pPr>
            <a:r>
              <a:rPr lang="en-US" dirty="0">
                <a:latin typeface="Segoe UI"/>
                <a:cs typeface="Segoe UI"/>
              </a:rPr>
              <a:t>Azure backups for PaaS services eliminates the need for 3rd party backup software. </a:t>
            </a:r>
            <a:endParaRPr lang="en-US" dirty="0">
              <a:cs typeface="Segoe UI"/>
            </a:endParaRPr>
          </a:p>
          <a:p>
            <a:pPr marL="171450" indent="-171450">
              <a:buFont typeface="Arial"/>
              <a:buChar char="•"/>
            </a:pPr>
            <a:r>
              <a:rPr lang="en-US" dirty="0">
                <a:latin typeface="Segoe UI"/>
                <a:cs typeface="Segoe UI"/>
              </a:rPr>
              <a:t>Like traditional backup software, backup policies can be configured, audited, enabled, and enforced with Azure policy to enforce compliance within an organization.</a:t>
            </a:r>
            <a:endParaRPr lang="en-US" dirty="0">
              <a:cs typeface="Segoe UI"/>
            </a:endParaRPr>
          </a:p>
          <a:p>
            <a:pPr marL="171450" indent="-171450">
              <a:buFont typeface="Arial"/>
              <a:buChar char="•"/>
            </a:pPr>
            <a:r>
              <a:rPr lang="en-US" dirty="0">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dirty="0">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dirty="0">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dirty="0">
                <a:latin typeface="Segoe UI"/>
                <a:cs typeface="Segoe UI"/>
              </a:rPr>
              <a:t>When the native backup solution (Azure Backup) can't be used, other options will need to be considered to ensure data consistency and business continuity.</a:t>
            </a:r>
          </a:p>
          <a:p>
            <a:endParaRPr lang="en-US" dirty="0">
              <a:cs typeface="Segoe UI"/>
            </a:endParaRPr>
          </a:p>
          <a:p>
            <a:r>
              <a:rPr lang="en-US" b="1" dirty="0">
                <a:latin typeface="Segoe UI"/>
                <a:cs typeface="Segoe UI"/>
              </a:rPr>
              <a:t>Why are backup policies important</a:t>
            </a:r>
            <a:r>
              <a:rPr lang="en-US" dirty="0">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dirty="0">
              <a:cs typeface="Segoe UI"/>
            </a:endParaRPr>
          </a:p>
          <a:p>
            <a:r>
              <a:rPr lang="en-US" b="1" dirty="0">
                <a:latin typeface="Segoe UI"/>
                <a:cs typeface="Segoe UI"/>
              </a:rPr>
              <a:t>High Availability</a:t>
            </a:r>
            <a:endParaRPr lang="en-US" dirty="0">
              <a:latin typeface="Segoe UI"/>
              <a:cs typeface="Segoe UI"/>
            </a:endParaRPr>
          </a:p>
          <a:p>
            <a:pPr marL="171450" indent="-171450">
              <a:buFont typeface="Arial"/>
              <a:buChar char="•"/>
            </a:pPr>
            <a:r>
              <a:rPr lang="en-US" dirty="0">
                <a:latin typeface="Segoe UI"/>
                <a:cs typeface="Segoe UI"/>
              </a:rPr>
              <a:t>Applications should be deployed using availability zones within the same region</a:t>
            </a:r>
          </a:p>
          <a:p>
            <a:pPr marL="171450" indent="-171450">
              <a:buFont typeface="Arial"/>
              <a:buChar char="•"/>
            </a:pPr>
            <a:r>
              <a:rPr lang="en-US" dirty="0">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dirty="0">
                <a:latin typeface="Segoe UI"/>
                <a:cs typeface="Segoe UI"/>
              </a:rPr>
              <a:t>Load balancers or Application Gateways should be used on the backend for stateless virtual machine workloads that are deployed across multiple instances in Availability Zones.</a:t>
            </a:r>
            <a:endParaRPr lang="en-US" dirty="0">
              <a:cs typeface="Segoe UI" panose="020B0502040204020203" pitchFamily="34" charset="0"/>
            </a:endParaRPr>
          </a:p>
          <a:p>
            <a:pPr marL="171450" indent="-171450">
              <a:buFont typeface="Arial"/>
              <a:buChar char="•"/>
            </a:pPr>
            <a:r>
              <a:rPr lang="en-US" dirty="0">
                <a:latin typeface="Segoe UI"/>
                <a:cs typeface="Segoe UI"/>
              </a:rPr>
              <a:t>Application-level replication should be used for stateful virtual machine workloads across Availability Zones. An example of this would be SQL </a:t>
            </a:r>
            <a:r>
              <a:rPr lang="en-US" dirty="0" err="1">
                <a:latin typeface="Segoe UI"/>
                <a:cs typeface="Segoe UI"/>
              </a:rPr>
              <a:t>AlwaysOn</a:t>
            </a:r>
            <a:r>
              <a:rPr lang="en-US" dirty="0">
                <a:latin typeface="Segoe UI"/>
                <a:cs typeface="Segoe UI"/>
              </a:rPr>
              <a:t>.</a:t>
            </a:r>
            <a:endParaRPr lang="en-US" dirty="0">
              <a:cs typeface="Segoe UI" panose="020B0502040204020203" pitchFamily="34" charset="0"/>
            </a:endParaRPr>
          </a:p>
          <a:p>
            <a:endParaRPr lang="en-US" dirty="0">
              <a:cs typeface="Segoe UI" panose="020B0502040204020203" pitchFamily="34" charset="0"/>
            </a:endParaRPr>
          </a:p>
          <a:p>
            <a:r>
              <a:rPr lang="en-US" b="1" dirty="0">
                <a:latin typeface="Segoe UI"/>
                <a:cs typeface="Segoe UI"/>
              </a:rPr>
              <a:t>Disaster Recovery</a:t>
            </a:r>
          </a:p>
          <a:p>
            <a:pPr marL="171450" indent="-171450">
              <a:buFont typeface="Arial"/>
              <a:buChar char="•"/>
            </a:pPr>
            <a:r>
              <a:rPr lang="en-US" dirty="0">
                <a:latin typeface="Segoe UI"/>
                <a:cs typeface="Segoe UI"/>
              </a:rPr>
              <a:t>Applications and its corresponding data should be asynchronously replicated across multiple paired regions.</a:t>
            </a:r>
          </a:p>
          <a:p>
            <a:pPr marL="171450" indent="-171450">
              <a:buFont typeface="Arial"/>
              <a:buChar char="•"/>
            </a:pPr>
            <a:r>
              <a:rPr lang="en-US" dirty="0">
                <a:latin typeface="Segoe UI"/>
                <a:cs typeface="Segoe UI"/>
              </a:rPr>
              <a:t>Applications architectures should enforce the use of native replication options for stateful virtual machines to replicate data between regions in region pairs. One example is the SQL </a:t>
            </a:r>
            <a:r>
              <a:rPr lang="en-US" dirty="0" err="1">
                <a:latin typeface="Segoe UI"/>
                <a:cs typeface="Segoe UI"/>
              </a:rPr>
              <a:t>AlwaysOn</a:t>
            </a:r>
            <a:r>
              <a:rPr lang="en-US" dirty="0">
                <a:latin typeface="Segoe UI"/>
                <a:cs typeface="Segoe UI"/>
              </a:rPr>
              <a:t>.</a:t>
            </a:r>
          </a:p>
          <a:p>
            <a:pPr marL="171450" indent="-171450">
              <a:buFont typeface="Arial"/>
              <a:buChar char="•"/>
            </a:pPr>
            <a:r>
              <a:rPr lang="en-US" dirty="0">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dirty="0">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dirty="0">
                <a:latin typeface="Segoe UI"/>
                <a:cs typeface="Segoe UI"/>
              </a:rPr>
              <a:t>Overlapping IP address ranges must be avoided for production and DR sites to prevent connection issues.</a:t>
            </a:r>
          </a:p>
          <a:p>
            <a:pPr marL="171450" indent="-171450">
              <a:buFont typeface="Arial"/>
              <a:buChar char="•"/>
            </a:pPr>
            <a:r>
              <a:rPr lang="en-US" dirty="0">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dirty="0">
                <a:latin typeface="Segoe UI"/>
                <a:cs typeface="Segoe UI"/>
              </a:rPr>
              <a:t>Side note: When planning for Azure Pass deployments database backups should be isolated from </a:t>
            </a:r>
            <a:r>
              <a:rPr lang="en-US" dirty="0" err="1">
                <a:latin typeface="Segoe UI"/>
                <a:cs typeface="Segoe UI"/>
              </a:rPr>
              <a:t>KeyVault</a:t>
            </a:r>
            <a:r>
              <a:rPr lang="en-US" dirty="0">
                <a:latin typeface="Segoe UI"/>
                <a:cs typeface="Segoe UI"/>
              </a:rPr>
              <a:t> backups in separate storage accounts.</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b="1" dirty="0"/>
              <a:t>TALK TRACK:</a:t>
            </a:r>
          </a:p>
          <a:p>
            <a:r>
              <a:rPr lang="en-GB" b="0" dirty="0"/>
              <a:t>ES is secure by design leveraging </a:t>
            </a:r>
          </a:p>
          <a:p>
            <a:pPr marL="171450" indent="-171450">
              <a:buFont typeface="Arial" panose="020B0604020202020204" pitchFamily="34" charset="0"/>
              <a:buChar char="•"/>
            </a:pPr>
            <a:r>
              <a:rPr lang="en-GB" b="0" dirty="0"/>
              <a:t>Azure </a:t>
            </a:r>
            <a:r>
              <a:rPr lang="en-GB" b="0" dirty="0" err="1"/>
              <a:t>DepolyIfNotExist</a:t>
            </a:r>
            <a:r>
              <a:rPr lang="en-GB" b="0" dirty="0"/>
              <a:t> Policies</a:t>
            </a:r>
          </a:p>
          <a:p>
            <a:pPr marL="171450" indent="-171450">
              <a:buFont typeface="Arial" panose="020B0604020202020204" pitchFamily="34" charset="0"/>
              <a:buChar char="•"/>
            </a:pPr>
            <a:r>
              <a:rPr lang="en-GB" b="0" dirty="0"/>
              <a:t>Centralized Identity &amp; Access </a:t>
            </a:r>
            <a:r>
              <a:rPr lang="en-GB" b="0" dirty="0" err="1"/>
              <a:t>Mgmt</a:t>
            </a:r>
            <a:r>
              <a:rPr lang="en-GB" b="0" dirty="0"/>
              <a:t> with PIM, MFA, Conditional Access to provide the components for Zero-Trust </a:t>
            </a:r>
          </a:p>
          <a:p>
            <a:pPr marL="171450" indent="-171450">
              <a:buFont typeface="Arial" panose="020B0604020202020204" pitchFamily="34" charset="0"/>
              <a:buChar char="•"/>
            </a:pPr>
            <a:r>
              <a:rPr lang="en-GB" b="0" dirty="0"/>
              <a:t>Protect secrets with a strategic Key Vault approach</a:t>
            </a:r>
          </a:p>
          <a:p>
            <a:pPr marL="171450" indent="-171450">
              <a:buFont typeface="Arial" panose="020B0604020202020204" pitchFamily="34" charset="0"/>
              <a:buChar char="•"/>
            </a:pPr>
            <a:r>
              <a:rPr lang="en-GB" b="0" dirty="0"/>
              <a:t>All logs go to a centralized Log Analytics Workspace</a:t>
            </a:r>
          </a:p>
          <a:p>
            <a:pPr marL="171450" indent="-171450">
              <a:buFont typeface="Arial" panose="020B0604020202020204" pitchFamily="34" charset="0"/>
              <a:buChar char="•"/>
            </a:pPr>
            <a:r>
              <a:rPr lang="en-GB" b="0" dirty="0"/>
              <a:t>Azure Security Center for </a:t>
            </a:r>
          </a:p>
          <a:p>
            <a:endParaRPr lang="en-US" dirty="0"/>
          </a:p>
          <a:p>
            <a:r>
              <a:rPr lang="en-US" b="1" dirty="0">
                <a:latin typeface="Segoe UI"/>
                <a:cs typeface="Segoe UI"/>
              </a:rPr>
              <a:t>Key Message: </a:t>
            </a:r>
            <a:r>
              <a:rPr lang="en-US" dirty="0">
                <a:latin typeface="Segoe UI"/>
                <a:cs typeface="Segoe UI"/>
              </a:rPr>
              <a:t>Key Vaults are for applications</a:t>
            </a:r>
            <a:endParaRPr lang="en-US" dirty="0"/>
          </a:p>
          <a:p>
            <a:endParaRPr lang="en-US" dirty="0">
              <a:latin typeface="Segoe UI"/>
              <a:cs typeface="Segoe UI"/>
            </a:endParaRPr>
          </a:p>
          <a:p>
            <a:r>
              <a:rPr lang="en-US" dirty="0">
                <a:latin typeface="Segoe UI"/>
                <a:cs typeface="Segoe UI"/>
              </a:rPr>
              <a:t>Emphasis on central management with policies to ensure compliance and to not reach scale limits.</a:t>
            </a:r>
          </a:p>
          <a:p>
            <a:pPr marL="685800" lvl="1" indent="-228600">
              <a:buFont typeface="Wingdings"/>
              <a:buChar char="q"/>
            </a:pPr>
            <a:r>
              <a:rPr lang="en-US" dirty="0">
                <a:latin typeface="Segoe UI"/>
                <a:cs typeface="Segoe UI"/>
              </a:rPr>
              <a:t>Key Vault should be centrally managed, but not centrally deployed. </a:t>
            </a:r>
            <a:endParaRPr lang="en-US" dirty="0">
              <a:cs typeface="Segoe UI"/>
            </a:endParaRPr>
          </a:p>
          <a:p>
            <a:pPr marL="685800" lvl="1" indent="-228600">
              <a:buFont typeface="Wingdings"/>
              <a:buChar char="q"/>
            </a:pPr>
            <a:r>
              <a:rPr lang="en-US" dirty="0">
                <a:latin typeface="Segoe UI"/>
                <a:cs typeface="Segoe UI"/>
              </a:rPr>
              <a:t>Key Vault should not be in a dedicated subscription as a shared service.</a:t>
            </a:r>
            <a:endParaRPr lang="en-US" dirty="0">
              <a:cs typeface="Segoe UI"/>
            </a:endParaRPr>
          </a:p>
          <a:p>
            <a:pPr marL="685800" lvl="1" indent="-228600">
              <a:buFont typeface="Wingdings"/>
              <a:buChar char="q"/>
            </a:pPr>
            <a:r>
              <a:rPr lang="en-US" dirty="0">
                <a:latin typeface="Segoe UI"/>
                <a:cs typeface="Segoe UI"/>
              </a:rPr>
              <a:t>Key Vault, by design, should be distributed across the applications that need it. </a:t>
            </a:r>
            <a:endParaRPr lang="en-US" dirty="0">
              <a:cs typeface="Segoe UI"/>
            </a:endParaRPr>
          </a:p>
          <a:p>
            <a:endParaRPr lang="en-US" dirty="0">
              <a:latin typeface="Segoe UI"/>
              <a:cs typeface="Segoe UI"/>
            </a:endParaRPr>
          </a:p>
          <a:p>
            <a:r>
              <a:rPr lang="en-US" b="1" dirty="0">
                <a:latin typeface="Segoe UI"/>
                <a:cs typeface="Segoe UI"/>
              </a:rPr>
              <a:t>Identity &amp; Access</a:t>
            </a:r>
            <a:r>
              <a:rPr lang="en-US" dirty="0">
                <a:latin typeface="Segoe UI"/>
                <a:cs typeface="Segoe UI"/>
              </a:rPr>
              <a:t> </a:t>
            </a:r>
            <a:endParaRPr lang="en-US" dirty="0">
              <a:cs typeface="Segoe UI"/>
            </a:endParaRPr>
          </a:p>
          <a:p>
            <a:pPr marL="628650" lvl="1" indent="-171450">
              <a:buFont typeface="Wingdings"/>
              <a:buChar char="q"/>
            </a:pPr>
            <a:r>
              <a:rPr lang="en-US" dirty="0">
                <a:latin typeface="Segoe UI"/>
                <a:cs typeface="Segoe UI"/>
              </a:rPr>
              <a:t>Leverage PIM for roles assignments to avoid permanent access. </a:t>
            </a:r>
            <a:endParaRPr lang="en-US" dirty="0">
              <a:cs typeface="Segoe UI"/>
            </a:endParaRPr>
          </a:p>
          <a:p>
            <a:pPr marL="628650" lvl="1" indent="-171450">
              <a:buFont typeface="Wingdings"/>
              <a:buChar char="q"/>
            </a:pPr>
            <a:r>
              <a:rPr lang="en-US" dirty="0">
                <a:latin typeface="Segoe UI"/>
                <a:cs typeface="Segoe UI"/>
              </a:rPr>
              <a:t>Use of custom roles to add granularity to the permissions </a:t>
            </a:r>
            <a:endParaRPr lang="en-US" dirty="0">
              <a:cs typeface="Segoe UI"/>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34</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 process of selecting a cloud operating model is different for every customer.</a:t>
            </a:r>
          </a:p>
          <a:p>
            <a:endParaRPr lang="en-US" sz="1100" dirty="0">
              <a:latin typeface="Segoe"/>
            </a:endParaRPr>
          </a:p>
          <a:p>
            <a:pPr marL="171450" indent="-171450">
              <a:buFont typeface="Wingdings" panose="05000000000000000000" pitchFamily="2" charset="2"/>
              <a:buChar char="§"/>
            </a:pPr>
            <a:r>
              <a:rPr lang="en-US" sz="1100" dirty="0">
                <a:latin typeface="Segoe"/>
              </a:rPr>
              <a:t>In decentralized models, every workload is managed on its own. Workload Operations don’t require landing zones. The Microsoft Azure Well-Architected Framework provides best practices and technical guidance to ensure workloads are high-performing, secure, and compliant workloads. </a:t>
            </a:r>
          </a:p>
          <a:p>
            <a:pPr marL="171450" indent="-171450">
              <a:buFont typeface="Wingdings" panose="05000000000000000000" pitchFamily="2" charset="2"/>
              <a:buChar char="§"/>
            </a:pPr>
            <a:r>
              <a:rPr lang="en-US" sz="1100" dirty="0">
                <a:latin typeface="Segoe"/>
              </a:rPr>
              <a:t>As the customer evolves their operating model, they may have Central Operations. They may have multiple workload with shared services. Workloads are running on the landing zone based on security, compliance, and governance policies of the organization. In these scenarios, we have seen implementations from CAF Migration blueprint, CAF Foundation blueprint, and even Terraform.</a:t>
            </a:r>
          </a:p>
          <a:p>
            <a:pPr marL="171450" indent="-171450">
              <a:buFont typeface="Wingdings" panose="05000000000000000000" pitchFamily="2" charset="2"/>
              <a:buChar char="§"/>
            </a:pPr>
            <a:r>
              <a:rPr lang="en-US" sz="1100" dirty="0">
                <a:latin typeface="Segoe"/>
              </a:rPr>
              <a:t>As customers continue in this evolution or move on to Portfolio Operations for their operating model in the cloud, things become more complex. We may have multiple landing zones operating on the platform foundation. In these scenarios, Enterprise-Scale Landing Zones have proven to be excellent solutions, providing a robust foundation to help customers manage a very complex, and growing portfolio in the cloud.</a:t>
            </a:r>
          </a:p>
          <a:p>
            <a:pPr marL="171450" indent="-171450">
              <a:buFont typeface="Wingdings" panose="05000000000000000000" pitchFamily="2" charset="2"/>
              <a:buChar char="§"/>
            </a:pPr>
            <a:r>
              <a:rPr lang="en-US" sz="1100" dirty="0">
                <a:latin typeface="Segoe"/>
              </a:rPr>
              <a:t>As customers move, and continue to grow in complexity, resources, and in different geographic locations (and regions), it </a:t>
            </a:r>
            <a:r>
              <a:rPr lang="en-US" sz="1100" i="1" dirty="0">
                <a:latin typeface="Segoe"/>
              </a:rPr>
              <a:t>is</a:t>
            </a:r>
            <a:r>
              <a:rPr lang="en-US" sz="1100" dirty="0">
                <a:latin typeface="Segoe"/>
              </a:rPr>
              <a:t> important that </a:t>
            </a:r>
            <a:r>
              <a:rPr lang="en-US" sz="1100" i="1" dirty="0">
                <a:latin typeface="Segoe"/>
              </a:rPr>
              <a:t>mature growth </a:t>
            </a:r>
            <a:r>
              <a:rPr lang="en-US" sz="1100" dirty="0">
                <a:latin typeface="Segoe"/>
              </a:rPr>
              <a:t>be mapped to the landing zones, supporting them as they grow.</a:t>
            </a:r>
          </a:p>
          <a:p>
            <a:pPr marL="0" indent="0">
              <a:buFont typeface="Wingdings" panose="05000000000000000000" pitchFamily="2" charset="2"/>
              <a:buNone/>
            </a:pPr>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some customer stories to learn more. </a:t>
            </a:r>
            <a:endParaRPr lang="en-US" sz="1100" b="1"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4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The first customer story comes from the CAF Foundation blueprint.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found themselves in difficulty. They were concerned with their on-prem operating model and wanted to move it entirely to the cloud. It didn’t work, and the customer had some additional complexities in their on-prem environment that were not easy to migrate. The customer was blocked.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Microsoft field team approached them, and said, “Let’s go slow.”</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Microsoft speaking to customer</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Let’s help you understand that we can’t move everything at once. This is not parity 100% from on-prem to cloud, and let’s take that journey together</a:t>
            </a:r>
            <a:r>
              <a:rPr lang="en-US" sz="1100" dirty="0">
                <a:effectLst/>
                <a:latin typeface="Segoe"/>
                <a:ea typeface="Calibri" panose="020F050202020403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agreed, and supported the Microsoft team, who began working with the CAF Foundation blueprint.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landing zone was deployed in one week! Three weeks later, we already had a few low-risk workloads deployed in production in the landing zone.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In a month, the value of the cloud was proven to the customer. From that point, the customer was unblocked, and felt the growing confidence within their team.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experienced comprehensive support from the Microsoft team—having the environment configured properly, growing with the customer as their skills grew, helping the customer move forward with governance and principles of cloud management—all the way to creating a Central Cloud Center of Excellence (CCoE), helping them move forward and grow in their journey.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Review</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Key learnings]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1" dirty="0">
                <a:effectLst/>
                <a:latin typeface="Segoe"/>
                <a:ea typeface="Calibri" panose="020F0502020204030204" pitchFamily="34" charset="0"/>
              </a:rPr>
              <a:t>“It was important for Microsoft to understand the kind of support the customer needs—enabling the customer to feel confident, grow, and develop as their implementation and portfolio on Azure grew.”</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Transition</a:t>
            </a:r>
            <a:r>
              <a:rPr lang="en-US" sz="1100" dirty="0">
                <a:effectLst/>
                <a:latin typeface="Segoe"/>
                <a:ea typeface="Calibri" panose="020F0502020204030204" pitchFamily="34" charset="0"/>
              </a:rPr>
              <a:t>&gt;: Let’s look at the second customer 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521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8106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The second customer story comes from the Enterprise-Scale Landing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This is a customer that is more mature. They already had several solutions, implementations, and landing zones running on Azure.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At this point, they had more important, complex, and critical projects than their previously  environments on Azure. They now wanted to migrate these projects to Azure.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Therefore, the landing zones that they had already did not support these projects. The customer was blocked.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The Microsoft team, went in again, and shared the vision—the functionalities of the Enterprise Scale Landing Zones, communicating with the customer about: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flexibility ESLZs have in their design configurations, the freedom to </a:t>
            </a:r>
            <a:r>
              <a:rPr lang="en-US" sz="1100" i="1" dirty="0">
                <a:effectLst/>
                <a:latin typeface="Segoe"/>
                <a:ea typeface="Calibri" panose="020F0502020204030204" pitchFamily="34" charset="0"/>
              </a:rPr>
              <a:t>properly customize this robust environment </a:t>
            </a:r>
            <a:r>
              <a:rPr lang="en-US" sz="1100" dirty="0">
                <a:effectLst/>
                <a:latin typeface="Segoe"/>
                <a:ea typeface="Calibri" panose="020F0502020204030204" pitchFamily="34" charset="0"/>
              </a:rPr>
              <a:t>to customers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thorough analysis required to define the architecture for a very robust landing zone.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Microsoft worked with the team, and worked with the customer, moving forward with a scenario where the customer was able to deploy the Enterprise-Scale Landing Zone.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critical projects that needed to be migrated were completed in just a couple months after that.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Review</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Key learnings]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“Not only was the customer blocked for these important projects, but they gained additional levels of confidence to move into new projects.”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“Microsoft is working with this customer in particular—working with them now on SAP and WBD projects that were not close to being considered.”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“This scenario is critical. Of course we are helping customers move forward with landing zones and deploying at scale. What was a good learning process for the team was the collaboration with the customer! It was not a simple one, two, three recipe. It was important to talk, and work with the customer in these working sessions—working with them, workshop-style, defining those landing zones,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There are a lot of great opportunities with technology and technical guidance from Microsoft Azure—helping customers to move forward in their cloud journey.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effectLst/>
              <a:latin typeface="Segoe"/>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431B76-D987-46D1-ADFF-AF899CBB54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3348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a:t>
            </a:r>
            <a:r>
              <a:rPr lang="en-US">
                <a:hlinkClick r:id="rId3"/>
              </a:rPr>
              <a:t>https://docs.microsoft.com/en-us/azure/cloud-adoption-framework/ready/</a:t>
            </a:r>
            <a:endParaRPr lang="en-US"/>
          </a:p>
          <a:p>
            <a:endParaRPr lang="en-US"/>
          </a:p>
          <a:p>
            <a:r>
              <a:rPr lang="en-US"/>
              <a:t>To get you Ready to deploy your first workloads on Azure, there are four exercises that help guide you.</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998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b="1"/>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53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Constructing a cloud-ready environment is like building a house structurally up to code.</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If a customer wants to build an app in the cloud, we must build the environment that helps them deliver on their business priorities.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What is the cloud operating model that is running the application?</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We must ensure that the environment scales as the application becomes more robust and more complex.</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And of course, the cloud environment must be compliant.</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Cloud-ready environments help customers to become agile, make use of innovative technologies, and remain secure.</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Let’s look at how Azure landing zones help customers.</a:t>
            </a:r>
            <a:endParaRPr lang="en-US" sz="1100" dirty="0"/>
          </a:p>
          <a:p>
            <a:pPr algn="l"/>
            <a:endParaRPr lang="en-US" sz="1100" b="0" i="0" u="none" strike="noStrike" baseline="0" dirty="0">
              <a:solidFill>
                <a:srgbClr val="000000"/>
              </a:solidFill>
              <a:latin typeface="Segoe Pro Display SemiLight"/>
            </a:endParaRPr>
          </a:p>
          <a:p>
            <a:pPr algn="l"/>
            <a:endParaRPr lang="en-US" sz="1100" b="0" i="0" u="none" strike="noStrike" baseline="0" dirty="0">
              <a:solidFill>
                <a:srgbClr val="000000"/>
              </a:solidFill>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Cloudifcation</a:t>
            </a:r>
            <a:r>
              <a:rPr lang="en-GB"/>
              <a:t> is also about building Poste </a:t>
            </a:r>
            <a:r>
              <a:rPr lang="en-GB" err="1"/>
              <a:t>Italiane</a:t>
            </a:r>
            <a:r>
              <a:rPr lang="en-GB"/>
              <a:t> cloud on Azure – on your terms!</a:t>
            </a:r>
          </a:p>
          <a:p>
            <a:endParaRPr lang="en-GB"/>
          </a:p>
          <a:p>
            <a:r>
              <a:rPr lang="en-GB"/>
              <a:t>Most organizations that move quickly focus on one workload, however when we want to address an entire DC migration this iterative by workload adoption will suffer delays in the journey because in order to move a complete DC you need the complete vision of what needs to be designed and built for. Designing the Platform for our Datacentre regardless of workloads that will eventually run in production. A scalable, agile </a:t>
            </a:r>
            <a:r>
              <a:rPr lang="en-GB" err="1"/>
              <a:t>Plapform</a:t>
            </a:r>
            <a:r>
              <a:rPr lang="en-GB"/>
              <a:t> design.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9926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3/29/2022 8:58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1057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de-DE"/>
              <a:t>Bild durch Klicken auf Symbol hinzufügen</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09597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415259"/>
          </a:xfrm>
        </p:spPr>
        <p:txBody>
          <a:bodyPr/>
          <a:lstStyle>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964369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91118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2764516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851060"/>
            <a:ext cx="4245437" cy="1292405"/>
          </a:xfrm>
        </p:spPr>
        <p:txBody>
          <a:bodyPr wrap="square" rIns="0" anchor="ctr" anchorCtr="0">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090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443449" cy="699452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l" defTabSz="950822"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9" y="3183573"/>
            <a:ext cx="6803400" cy="624145"/>
          </a:xfrm>
        </p:spPr>
        <p:txBody>
          <a:bodyPr anchor="ctr" anchorCtr="0"/>
          <a:lstStyle>
            <a:lvl1pPr marL="0" indent="0">
              <a:spcAft>
                <a:spcPts val="1224"/>
              </a:spcAft>
              <a:buNone/>
              <a:defRPr sz="2856">
                <a:latin typeface="+mn-lt"/>
              </a:defRPr>
            </a:lvl1pPr>
            <a:lvl2pPr marL="233098"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60" y="3213131"/>
            <a:ext cx="3247476" cy="565027"/>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1283947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243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652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CC24-9D69-428E-BFBC-74D8BF4517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DF69D8-E6D6-453F-9899-06F8BABBA699}"/>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97817-218F-43AC-9D82-E4637915A8A2}"/>
              </a:ext>
            </a:extLst>
          </p:cNvPr>
          <p:cNvSpPr>
            <a:spLocks noGrp="1"/>
          </p:cNvSpPr>
          <p:nvPr>
            <p:ph type="dt" sz="half" idx="10"/>
          </p:nvPr>
        </p:nvSpPr>
        <p:spPr/>
        <p:txBody>
          <a:bodyPr/>
          <a:lstStyle/>
          <a:p>
            <a:fld id="{343D6A70-1F11-4042-9937-6AD9BF855E9A}" type="datetimeFigureOut">
              <a:rPr lang="en-US" smtClean="0"/>
              <a:t>3/29/2022</a:t>
            </a:fld>
            <a:endParaRPr lang="en-US"/>
          </a:p>
        </p:txBody>
      </p:sp>
      <p:sp>
        <p:nvSpPr>
          <p:cNvPr id="5" name="Footer Placeholder 4">
            <a:extLst>
              <a:ext uri="{FF2B5EF4-FFF2-40B4-BE49-F238E27FC236}">
                <a16:creationId xmlns:a16="http://schemas.microsoft.com/office/drawing/2014/main" id="{6C068D72-0E64-4EF1-93D3-9B106C874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44E3-11B5-41B2-855F-09644082F679}"/>
              </a:ext>
            </a:extLst>
          </p:cNvPr>
          <p:cNvSpPr>
            <a:spLocks noGrp="1"/>
          </p:cNvSpPr>
          <p:nvPr>
            <p:ph type="sldNum" sz="quarter" idx="12"/>
          </p:nvPr>
        </p:nvSpPr>
        <p:spPr/>
        <p:txBody>
          <a:bodyPr/>
          <a:lstStyle/>
          <a:p>
            <a:fld id="{7F3F0338-C8BA-421F-937C-0280BFB4C0EE}" type="slidenum">
              <a:rPr lang="en-US" smtClean="0"/>
              <a:t>‹#›</a:t>
            </a:fld>
            <a:endParaRPr lang="en-US"/>
          </a:p>
        </p:txBody>
      </p:sp>
    </p:spTree>
    <p:extLst>
      <p:ext uri="{BB962C8B-B14F-4D97-AF65-F5344CB8AC3E}">
        <p14:creationId xmlns:p14="http://schemas.microsoft.com/office/powerpoint/2010/main" val="26565344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452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452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9994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2512887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5176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535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244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1308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709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234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3222081"/>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3694535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15088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91163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802547"/>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92651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9" y="6781284"/>
            <a:ext cx="11553197" cy="98880"/>
            <a:chOff x="445128" y="6559056"/>
            <a:chExt cx="11553197" cy="9888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7613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45705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501578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76696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167219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71418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9" y="6559034"/>
            <a:ext cx="11553197" cy="98880"/>
            <a:chOff x="445128" y="6559056"/>
            <a:chExt cx="11553197" cy="9888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696908"/>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880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380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63436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9" y="6559034"/>
            <a:ext cx="11553197" cy="98880"/>
            <a:chOff x="445128" y="6559056"/>
            <a:chExt cx="11553197" cy="9888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218440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57168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93450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69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440958" y="0"/>
            <a:ext cx="6995517" cy="6994525"/>
          </a:xfrm>
          <a:prstGeom prst="rect">
            <a:avLst/>
          </a:prstGeom>
        </p:spPr>
      </p:pic>
    </p:spTree>
    <p:extLst>
      <p:ext uri="{BB962C8B-B14F-4D97-AF65-F5344CB8AC3E}">
        <p14:creationId xmlns:p14="http://schemas.microsoft.com/office/powerpoint/2010/main" val="363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9916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31805"/>
            <a:ext cx="11236357" cy="313904"/>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74392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8" y="466301"/>
            <a:ext cx="5618179" cy="1130181"/>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4202288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399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45525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92825"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85800"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37877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671751"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96472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0687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21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5713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784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352764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035767" cy="1130181"/>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95914" y="2057881"/>
            <a:ext cx="5035767" cy="439465"/>
          </a:xfrm>
        </p:spPr>
        <p:txBody>
          <a:bodyPr/>
          <a:lstStyle>
            <a:lvl1pPr marL="0" indent="0">
              <a:spcBef>
                <a:spcPts val="1836"/>
              </a:spcBef>
              <a:spcAft>
                <a:spcPts val="0"/>
              </a:spcAft>
              <a:buNone/>
              <a:defRPr sz="2856">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763075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6319538" cy="56502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6168253" cy="1814363"/>
          </a:xfrm>
        </p:spPr>
        <p:txBody>
          <a:bodyPr/>
          <a:lstStyle>
            <a:lvl1pPr marL="0" indent="0">
              <a:spcBef>
                <a:spcPts val="1836"/>
              </a:spcBef>
              <a:spcAft>
                <a:spcPts val="0"/>
              </a:spcAft>
              <a:buNone/>
              <a:defRPr sz="2448">
                <a:solidFill>
                  <a:schemeClr val="accent2"/>
                </a:solidFill>
              </a:defRPr>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6317791" cy="313904"/>
          </a:xfrm>
        </p:spPr>
        <p:txBody>
          <a:bodyPr/>
          <a:lstStyle>
            <a:lvl1pPr marL="0" indent="0" algn="l">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2348399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5"/>
            <a:ext cx="4681064" cy="1914812"/>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612"/>
              </a:spcBef>
              <a:spcAft>
                <a:spcPts val="612"/>
              </a:spcAft>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257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8668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9262" y="3243001"/>
            <a:ext cx="7865344" cy="508524"/>
          </a:xfrm>
          <a:noFill/>
        </p:spPr>
        <p:txBody>
          <a:bodyPr wrap="square" lIns="0" tIns="0" rIns="0" bIns="0" anchor="ctr"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678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80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606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0467643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266324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5618178" cy="1804945"/>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850350" y="2009696"/>
            <a:ext cx="4681064" cy="1883421"/>
          </a:xfrm>
        </p:spPr>
        <p:txBody>
          <a:bodyPr/>
          <a:lstStyle>
            <a:lvl1pPr marL="0" indent="0">
              <a:spcBef>
                <a:spcPts val="1836"/>
              </a:spcBef>
              <a:spcAft>
                <a:spcPts val="0"/>
              </a:spcAft>
              <a:buNone/>
              <a:defRPr sz="2448">
                <a:solidFill>
                  <a:schemeClr val="accent2"/>
                </a:solidFill>
              </a:defRPr>
            </a:lvl1pPr>
            <a:lvl2pPr marL="0" indent="0">
              <a:spcAft>
                <a:spcPts val="612"/>
              </a:spcAft>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0750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1465289"/>
            <a:ext cx="4681064" cy="1710774"/>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04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356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378818" cy="1130181"/>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59" y="2403753"/>
            <a:ext cx="5377330" cy="1431400"/>
          </a:xfrm>
        </p:spPr>
        <p:txBody>
          <a:bodyPr/>
          <a:lstStyle>
            <a:lvl1pPr marL="0" indent="0">
              <a:spcBef>
                <a:spcPts val="1836"/>
              </a:spcBef>
              <a:spcAft>
                <a:spcPts val="0"/>
              </a:spcAft>
              <a:buNone/>
              <a:defRPr sz="2448"/>
            </a:lvl1pPr>
            <a:lvl2pPr marL="0" indent="0">
              <a:buNone/>
              <a:defRPr sz="1836"/>
            </a:lvl2pPr>
            <a:lvl3pPr marL="0" indent="0">
              <a:buNone/>
              <a:defRPr sz="1428"/>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665932"/>
            <a:ext cx="5377331" cy="313932"/>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73687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531323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8498946"/>
      </p:ext>
    </p:extLst>
  </p:cSld>
  <p:clrMapOvr>
    <a:masterClrMapping/>
  </p:clrMapOvr>
  <p:transition>
    <p:fade/>
  </p:transition>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image" Target="../media/image19.emf"/><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8.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image" Target="../media/image20.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81" r:id="rId22"/>
    <p:sldLayoutId id="2147484582" r:id="rId23"/>
    <p:sldLayoutId id="2147484583" r:id="rId24"/>
    <p:sldLayoutId id="2147484630" r:id="rId25"/>
    <p:sldLayoutId id="2147484721" r:id="rId26"/>
    <p:sldLayoutId id="2147484722" r:id="rId27"/>
    <p:sldLayoutId id="2147484723" r:id="rId28"/>
    <p:sldLayoutId id="2147484724" r:id="rId29"/>
    <p:sldLayoutId id="2147484704" r:id="rId30"/>
    <p:sldLayoutId id="2147484705" r:id="rId31"/>
    <p:sldLayoutId id="2147484643" r:id="rId32"/>
    <p:sldLayoutId id="2147484644" r:id="rId33"/>
    <p:sldLayoutId id="2147484645" r:id="rId34"/>
    <p:sldLayoutId id="2147484646" r:id="rId35"/>
    <p:sldLayoutId id="2147484647" r:id="rId36"/>
    <p:sldLayoutId id="2147484648" r:id="rId37"/>
    <p:sldLayoutId id="2147484649" r:id="rId38"/>
    <p:sldLayoutId id="2147484706" r:id="rId39"/>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412675939"/>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296201370"/>
      </p:ext>
    </p:extLst>
  </p:cSld>
  <p:clrMap bg1="dk1" tx1="lt1" bg2="dk2" tx2="lt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 id="2147484681"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notesSlide" Target="../notesSlides/notesSlide6.xml"/><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slideLayout" Target="../slideLayouts/slideLayout30.xml"/><Relationship Id="rId1" Type="http://schemas.openxmlformats.org/officeDocument/2006/relationships/tags" Target="../tags/tag3.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en.wikipedia.org/wiki/Torino_Porta_Susa_railway_station"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5.xml.rels><?xml version="1.0" encoding="UTF-8" standalone="yes"?>
<Relationships xmlns="http://schemas.openxmlformats.org/package/2006/relationships"><Relationship Id="rId8" Type="http://schemas.openxmlformats.org/officeDocument/2006/relationships/hyperlink" Target="https://aka.ms/enterprisescale"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82.png"/><Relationship Id="rId4" Type="http://schemas.openxmlformats.org/officeDocument/2006/relationships/image" Target="../media/image67.sv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83.png"/><Relationship Id="rId4" Type="http://schemas.openxmlformats.org/officeDocument/2006/relationships/image" Target="../media/image69.sv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84.png"/><Relationship Id="rId4" Type="http://schemas.openxmlformats.org/officeDocument/2006/relationships/image" Target="../media/image7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7.xml"/><Relationship Id="rId5" Type="http://schemas.openxmlformats.org/officeDocument/2006/relationships/image" Target="../media/image85.png"/><Relationship Id="rId4" Type="http://schemas.openxmlformats.org/officeDocument/2006/relationships/image" Target="../media/image72.sv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86.png"/><Relationship Id="rId4" Type="http://schemas.openxmlformats.org/officeDocument/2006/relationships/image" Target="../media/image74.sv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87.png"/><Relationship Id="rId4" Type="http://schemas.openxmlformats.org/officeDocument/2006/relationships/image" Target="../media/image76.sv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88.png"/><Relationship Id="rId4" Type="http://schemas.openxmlformats.org/officeDocument/2006/relationships/image" Target="../media/image78.sv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89.png"/><Relationship Id="rId4" Type="http://schemas.openxmlformats.org/officeDocument/2006/relationships/image" Target="../media/image80.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notesSlide" Target="../notesSlides/notesSlide28.xml"/><Relationship Id="rId7" Type="http://schemas.openxmlformats.org/officeDocument/2006/relationships/image" Target="../media/image93.svg"/><Relationship Id="rId12" Type="http://schemas.openxmlformats.org/officeDocument/2006/relationships/image" Target="../media/image98.svg"/><Relationship Id="rId17" Type="http://schemas.openxmlformats.org/officeDocument/2006/relationships/image" Target="../media/image103.svg"/><Relationship Id="rId2" Type="http://schemas.openxmlformats.org/officeDocument/2006/relationships/slideLayout" Target="../slideLayouts/slideLayout28.xml"/><Relationship Id="rId16" Type="http://schemas.openxmlformats.org/officeDocument/2006/relationships/image" Target="../media/image102.png"/><Relationship Id="rId1" Type="http://schemas.openxmlformats.org/officeDocument/2006/relationships/tags" Target="../tags/tag4.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svg"/><Relationship Id="rId15" Type="http://schemas.openxmlformats.org/officeDocument/2006/relationships/image" Target="../media/image101.sv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8.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9.xml"/><Relationship Id="rId1" Type="http://schemas.openxmlformats.org/officeDocument/2006/relationships/tags" Target="../tags/tag6.xml"/></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9D12-4B2F-43EC-B269-7EBB72BA8CA0}"/>
              </a:ext>
            </a:extLst>
          </p:cNvPr>
          <p:cNvSpPr>
            <a:spLocks noGrp="1"/>
          </p:cNvSpPr>
          <p:nvPr>
            <p:ph type="title"/>
          </p:nvPr>
        </p:nvSpPr>
        <p:spPr>
          <a:xfrm>
            <a:off x="595738" y="2851060"/>
            <a:ext cx="4245437" cy="1292405"/>
          </a:xfrm>
        </p:spPr>
        <p:txBody>
          <a:bodyPr wrap="square" anchor="ctr">
            <a:normAutofit/>
          </a:bodyPr>
          <a:lstStyle/>
          <a:p>
            <a:r>
              <a:rPr lang="de-DE" dirty="0"/>
              <a:t>CAF Hackathon </a:t>
            </a:r>
            <a:r>
              <a:rPr lang="de-DE" dirty="0" err="1"/>
              <a:t>Advanced</a:t>
            </a:r>
            <a:endParaRPr lang="de-DE" dirty="0"/>
          </a:p>
        </p:txBody>
      </p:sp>
      <p:pic>
        <p:nvPicPr>
          <p:cNvPr id="5" name="Picture 4" descr="Shape, square&#10;&#10;Description automatically generated">
            <a:extLst>
              <a:ext uri="{FF2B5EF4-FFF2-40B4-BE49-F238E27FC236}">
                <a16:creationId xmlns:a16="http://schemas.microsoft.com/office/drawing/2014/main" id="{A98ACA7B-83AE-45FA-B8DC-947233BBAD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8237" y="2719981"/>
            <a:ext cx="6218238" cy="1554562"/>
          </a:xfrm>
          <a:prstGeom prst="rect">
            <a:avLst/>
          </a:prstGeom>
          <a:noFill/>
        </p:spPr>
      </p:pic>
      <p:sp>
        <p:nvSpPr>
          <p:cNvPr id="6" name="Title 1">
            <a:extLst>
              <a:ext uri="{FF2B5EF4-FFF2-40B4-BE49-F238E27FC236}">
                <a16:creationId xmlns:a16="http://schemas.microsoft.com/office/drawing/2014/main" id="{7D55E86E-C9C4-4E13-B7EA-CBB8D8F13FB5}"/>
              </a:ext>
            </a:extLst>
          </p:cNvPr>
          <p:cNvSpPr txBox="1">
            <a:spLocks/>
          </p:cNvSpPr>
          <p:nvPr/>
        </p:nvSpPr>
        <p:spPr>
          <a:xfrm>
            <a:off x="595738" y="4648864"/>
            <a:ext cx="4245437" cy="1292405"/>
          </a:xfrm>
          <a:prstGeom prst="rect">
            <a:avLst/>
          </a:prstGeom>
        </p:spPr>
        <p:txBody>
          <a:bodyPr vert="horz" wrap="square" lIns="0" tIns="91440" rIns="0" bIns="91440" rtlCol="0" anchor="ctr" anchorCtr="0">
            <a:normAutofit/>
          </a:bodyPr>
          <a:lstStyle>
            <a:lvl1pPr algn="l" defTabSz="932742" rtl="0" eaLnBrk="1" latinLnBrk="0" hangingPunct="1">
              <a:lnSpc>
                <a:spcPct val="100000"/>
              </a:lnSpc>
              <a:spcBef>
                <a:spcPct val="0"/>
              </a:spcBef>
              <a:buNone/>
              <a:defRPr lang="en-US" sz="3599" b="0" kern="1200" cap="none" spc="-5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de-DE" sz="2400" dirty="0">
                <a:latin typeface="+mn-lt"/>
              </a:rPr>
              <a:t>Session 1 – Intro Enterprise </a:t>
            </a:r>
            <a:r>
              <a:rPr lang="de-DE" sz="2400" dirty="0" err="1">
                <a:latin typeface="+mn-lt"/>
              </a:rPr>
              <a:t>Scale</a:t>
            </a:r>
            <a:endParaRPr lang="de-DE" sz="2400" dirty="0">
              <a:latin typeface="+mn-lt"/>
            </a:endParaRPr>
          </a:p>
        </p:txBody>
      </p:sp>
    </p:spTree>
    <p:extLst>
      <p:ext uri="{BB962C8B-B14F-4D97-AF65-F5344CB8AC3E}">
        <p14:creationId xmlns:p14="http://schemas.microsoft.com/office/powerpoint/2010/main" val="42099514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00100" y="917060"/>
            <a:ext cx="11236276" cy="564896"/>
          </a:xfrm>
        </p:spPr>
        <p:txBody>
          <a:bodyPr/>
          <a:lstStyle/>
          <a:p>
            <a:r>
              <a:rPr lang="en-US" sz="3599" dirty="0">
                <a:solidFill>
                  <a:schemeClr val="tx2"/>
                </a:solidFill>
              </a:rPr>
              <a:t>The value of creating cloud-ready environments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689425" y="2451675"/>
            <a:ext cx="4886055" cy="2821606"/>
          </a:xfrm>
        </p:spPr>
        <p:txBody>
          <a:bodyPr/>
          <a:lstStyle/>
          <a:p>
            <a:pPr marL="412789" indent="-412789">
              <a:buClr>
                <a:schemeClr val="accent2"/>
              </a:buClr>
              <a:buFont typeface="Wingdings" panose="05000000000000000000" pitchFamily="2" charset="2"/>
              <a:buChar char=""/>
            </a:pPr>
            <a:r>
              <a:rPr lang="en-US" sz="2448" dirty="0"/>
              <a:t>Aligned to business priorities</a:t>
            </a:r>
          </a:p>
          <a:p>
            <a:pPr marL="412789" indent="-412789">
              <a:buClr>
                <a:schemeClr val="accent2"/>
              </a:buClr>
              <a:buFont typeface="Wingdings" panose="05000000000000000000" pitchFamily="2" charset="2"/>
              <a:buChar char=""/>
            </a:pPr>
            <a:r>
              <a:rPr lang="en-US" sz="2448" dirty="0"/>
              <a:t>Cloud-design considerations</a:t>
            </a:r>
          </a:p>
          <a:p>
            <a:pPr marL="412789" indent="-412789">
              <a:buClr>
                <a:schemeClr val="accent2"/>
              </a:buClr>
              <a:buFont typeface="Wingdings" panose="05000000000000000000" pitchFamily="2" charset="2"/>
              <a:buChar char=""/>
            </a:pPr>
            <a:r>
              <a:rPr lang="en-US" sz="2448" dirty="0"/>
              <a:t>Adapted for cloud operating model</a:t>
            </a:r>
          </a:p>
          <a:p>
            <a:pPr marL="412789" indent="-412789">
              <a:buClr>
                <a:schemeClr val="accent2"/>
              </a:buClr>
              <a:buFont typeface="Wingdings" panose="05000000000000000000" pitchFamily="2" charset="2"/>
              <a:buChar char=""/>
            </a:pPr>
            <a:r>
              <a:rPr lang="en-US" sz="2448" dirty="0"/>
              <a:t>Ready for cloud applications</a:t>
            </a:r>
          </a:p>
          <a:p>
            <a:pPr marL="412789" indent="-412789">
              <a:buClr>
                <a:schemeClr val="accent2"/>
              </a:buClr>
              <a:buFont typeface="Wingdings" panose="05000000000000000000" pitchFamily="2" charset="2"/>
              <a:buChar char=""/>
            </a:pPr>
            <a:r>
              <a:rPr lang="en-US" sz="2448" dirty="0"/>
              <a:t>Adaptable to grow and expand</a:t>
            </a:r>
          </a:p>
          <a:p>
            <a:pPr marL="412789" indent="-412789">
              <a:buClr>
                <a:schemeClr val="accent2"/>
              </a:buClr>
              <a:buFont typeface="Wingdings" panose="05000000000000000000" pitchFamily="2" charset="2"/>
              <a:buChar char=""/>
            </a:pPr>
            <a:r>
              <a:rPr lang="en-US" sz="2448" dirty="0"/>
              <a:t>Compliant </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8950985" y="2464231"/>
            <a:ext cx="3346065" cy="304800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buNone/>
              <a:defRPr/>
            </a:pPr>
            <a:r>
              <a:rPr lang="en-US" sz="2856" dirty="0">
                <a:solidFill>
                  <a:schemeClr val="tx2"/>
                </a:solidFill>
                <a:latin typeface="Segoe UI"/>
              </a:rPr>
              <a:t>Agile</a:t>
            </a:r>
          </a:p>
          <a:p>
            <a:pPr marL="0" indent="0" defTabSz="951121">
              <a:buNone/>
              <a:defRPr/>
            </a:pPr>
            <a:endParaRPr lang="en-US" sz="2856" dirty="0">
              <a:solidFill>
                <a:schemeClr val="tx2"/>
              </a:solidFill>
              <a:latin typeface="Segoe UI"/>
            </a:endParaRPr>
          </a:p>
          <a:p>
            <a:pPr marL="0" indent="0" defTabSz="951121">
              <a:buNone/>
              <a:defRPr/>
            </a:pPr>
            <a:r>
              <a:rPr lang="en-US" sz="2856" dirty="0">
                <a:solidFill>
                  <a:schemeClr val="tx2"/>
                </a:solidFill>
                <a:latin typeface="Segoe UI"/>
              </a:rPr>
              <a:t>Cutting-edge innovation</a:t>
            </a:r>
          </a:p>
          <a:p>
            <a:pPr marL="0" indent="0" defTabSz="951121">
              <a:buNone/>
              <a:defRPr/>
            </a:pPr>
            <a:endParaRPr lang="en-US" sz="2856" dirty="0">
              <a:solidFill>
                <a:schemeClr val="tx2"/>
              </a:solidFill>
              <a:latin typeface="Segoe UI"/>
            </a:endParaRPr>
          </a:p>
          <a:p>
            <a:pPr marL="0" indent="0" defTabSz="951121">
              <a:buNone/>
              <a:defRPr/>
            </a:pPr>
            <a:r>
              <a:rPr lang="en-US" sz="2856" dirty="0">
                <a:solidFill>
                  <a:schemeClr val="tx2"/>
                </a:solidFill>
                <a:latin typeface="Segoe UI"/>
              </a:rPr>
              <a:t>Secure</a:t>
            </a:r>
          </a:p>
        </p:txBody>
      </p:sp>
      <p:grpSp>
        <p:nvGrpSpPr>
          <p:cNvPr id="20" name="Group 19">
            <a:extLst>
              <a:ext uri="{FF2B5EF4-FFF2-40B4-BE49-F238E27FC236}">
                <a16:creationId xmlns:a16="http://schemas.microsoft.com/office/drawing/2014/main" id="{A8E534C8-0C70-4CB0-AE73-74127813E306}"/>
              </a:ext>
            </a:extLst>
          </p:cNvPr>
          <p:cNvGrpSpPr/>
          <p:nvPr/>
        </p:nvGrpSpPr>
        <p:grpSpPr>
          <a:xfrm>
            <a:off x="5289008" y="2451675"/>
            <a:ext cx="2756933" cy="3041366"/>
            <a:chOff x="4985230" y="2589261"/>
            <a:chExt cx="2703504" cy="2982425"/>
          </a:xfrm>
          <a:solidFill>
            <a:schemeClr val="accent1"/>
          </a:solidFill>
        </p:grpSpPr>
        <p:pic>
          <p:nvPicPr>
            <p:cNvPr id="17" name="Graphic 16" descr="Back">
              <a:extLst>
                <a:ext uri="{FF2B5EF4-FFF2-40B4-BE49-F238E27FC236}">
                  <a16:creationId xmlns:a16="http://schemas.microsoft.com/office/drawing/2014/main" id="{D3F9E236-24D5-4581-BE33-A2B5C341A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5231" y="2868183"/>
              <a:ext cx="2703503" cy="2703503"/>
            </a:xfrm>
            <a:prstGeom prst="rect">
              <a:avLst/>
            </a:prstGeom>
          </p:spPr>
        </p:pic>
        <p:pic>
          <p:nvPicPr>
            <p:cNvPr id="19" name="Graphic 18" descr="Back">
              <a:extLst>
                <a:ext uri="{FF2B5EF4-FFF2-40B4-BE49-F238E27FC236}">
                  <a16:creationId xmlns:a16="http://schemas.microsoft.com/office/drawing/2014/main" id="{70DC33BE-344D-4FB2-9BE6-12A8C0246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4985230" y="2589261"/>
              <a:ext cx="2703503" cy="2703503"/>
            </a:xfrm>
            <a:prstGeom prst="rect">
              <a:avLst/>
            </a:prstGeom>
          </p:spPr>
        </p:pic>
      </p:grpSp>
      <p:pic>
        <p:nvPicPr>
          <p:cNvPr id="6" name="Graphic 5" descr="Lights On">
            <a:extLst>
              <a:ext uri="{FF2B5EF4-FFF2-40B4-BE49-F238E27FC236}">
                <a16:creationId xmlns:a16="http://schemas.microsoft.com/office/drawing/2014/main" id="{B27CA9CF-E3F2-49AE-AB25-5733DC3D03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29106" y="3513651"/>
            <a:ext cx="932471" cy="932471"/>
          </a:xfrm>
          <a:prstGeom prst="rect">
            <a:avLst/>
          </a:prstGeom>
        </p:spPr>
      </p:pic>
      <p:pic>
        <p:nvPicPr>
          <p:cNvPr id="8" name="Graphic 7" descr="Shield Tick">
            <a:extLst>
              <a:ext uri="{FF2B5EF4-FFF2-40B4-BE49-F238E27FC236}">
                <a16:creationId xmlns:a16="http://schemas.microsoft.com/office/drawing/2014/main" id="{ACBE7895-339F-4501-836D-3C2DBC1916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9106" y="4766498"/>
            <a:ext cx="932471" cy="932471"/>
          </a:xfrm>
          <a:prstGeom prst="rect">
            <a:avLst/>
          </a:prstGeom>
        </p:spPr>
      </p:pic>
      <p:pic>
        <p:nvPicPr>
          <p:cNvPr id="10" name="Graphic 9" descr="Shuffle">
            <a:extLst>
              <a:ext uri="{FF2B5EF4-FFF2-40B4-BE49-F238E27FC236}">
                <a16:creationId xmlns:a16="http://schemas.microsoft.com/office/drawing/2014/main" id="{324195D1-4ED4-4A9A-AF28-903DE98E1D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29106" y="2260805"/>
            <a:ext cx="932471" cy="932471"/>
          </a:xfrm>
          <a:prstGeom prst="rect">
            <a:avLst/>
          </a:prstGeom>
        </p:spPr>
      </p:pic>
    </p:spTree>
    <p:custDataLst>
      <p:tags r:id="rId1"/>
    </p:custDataLst>
    <p:extLst>
      <p:ext uri="{BB962C8B-B14F-4D97-AF65-F5344CB8AC3E}">
        <p14:creationId xmlns:p14="http://schemas.microsoft.com/office/powerpoint/2010/main" val="3614617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24"/>
              </a:spcBef>
              <a:spcAft>
                <a:spcPts val="1224"/>
              </a:spcAft>
            </a:pPr>
            <a:r>
              <a:rPr lang="en-US" sz="4488" b="1"/>
              <a:t>What is Enterprise-scale?</a:t>
            </a:r>
            <a:endParaRPr lang="en-US" sz="4080">
              <a:solidFill>
                <a:schemeClr val="tx2"/>
              </a:solidFill>
            </a:endParaRPr>
          </a:p>
        </p:txBody>
      </p:sp>
    </p:spTree>
    <p:extLst>
      <p:ext uri="{BB962C8B-B14F-4D97-AF65-F5344CB8AC3E}">
        <p14:creationId xmlns:p14="http://schemas.microsoft.com/office/powerpoint/2010/main" val="35012747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F60662F-F007-4B5F-B37E-28ABA44774A5}"/>
              </a:ext>
            </a:extLst>
          </p:cNvPr>
          <p:cNvPicPr>
            <a:picLocks noChangeAspect="1"/>
          </p:cNvPicPr>
          <p:nvPr/>
        </p:nvPicPr>
        <p:blipFill>
          <a:blip r:embed="rId3"/>
          <a:stretch>
            <a:fillRect/>
          </a:stretch>
        </p:blipFill>
        <p:spPr>
          <a:xfrm>
            <a:off x="9909643" y="103785"/>
            <a:ext cx="2343184" cy="1757388"/>
          </a:xfrm>
          <a:prstGeom prst="rect">
            <a:avLst/>
          </a:prstGeom>
        </p:spPr>
      </p:pic>
      <p:sp>
        <p:nvSpPr>
          <p:cNvPr id="3" name="Title 2">
            <a:extLst>
              <a:ext uri="{FF2B5EF4-FFF2-40B4-BE49-F238E27FC236}">
                <a16:creationId xmlns:a16="http://schemas.microsoft.com/office/drawing/2014/main" id="{B8024121-D94A-4880-BB3E-DA8DD9364718}"/>
              </a:ext>
            </a:extLst>
          </p:cNvPr>
          <p:cNvSpPr>
            <a:spLocks noGrp="1"/>
          </p:cNvSpPr>
          <p:nvPr>
            <p:ph type="title"/>
          </p:nvPr>
        </p:nvSpPr>
        <p:spPr>
          <a:xfrm>
            <a:off x="601652" y="597860"/>
            <a:ext cx="4242162" cy="5795566"/>
          </a:xfrm>
          <a:prstGeom prst="rect">
            <a:avLst/>
          </a:prstGeom>
        </p:spPr>
        <p:txBody>
          <a:bodyPr wrap="square" anchor="ctr">
            <a:normAutofit/>
          </a:bodyPr>
          <a:lstStyle/>
          <a:p>
            <a:r>
              <a:rPr lang="en-GB" dirty="0"/>
              <a:t>Building Data </a:t>
            </a:r>
            <a:r>
              <a:rPr lang="en-GB" dirty="0" err="1"/>
              <a:t>Center</a:t>
            </a:r>
            <a:r>
              <a:rPr lang="en-GB" dirty="0"/>
              <a:t> on Azure</a:t>
            </a:r>
          </a:p>
        </p:txBody>
      </p:sp>
      <p:pic>
        <p:nvPicPr>
          <p:cNvPr id="4" name="Picture 3">
            <a:extLst>
              <a:ext uri="{FF2B5EF4-FFF2-40B4-BE49-F238E27FC236}">
                <a16:creationId xmlns:a16="http://schemas.microsoft.com/office/drawing/2014/main" id="{7B067216-9C45-4A0C-92F6-5B221663217A}"/>
              </a:ext>
            </a:extLst>
          </p:cNvPr>
          <p:cNvPicPr>
            <a:picLocks noChangeAspect="1"/>
          </p:cNvPicPr>
          <p:nvPr/>
        </p:nvPicPr>
        <p:blipFill>
          <a:blip r:embed="rId4"/>
          <a:stretch>
            <a:fillRect/>
          </a:stretch>
        </p:blipFill>
        <p:spPr>
          <a:xfrm>
            <a:off x="3950909" y="4065388"/>
            <a:ext cx="1651482" cy="1185181"/>
          </a:xfrm>
          <a:prstGeom prst="rect">
            <a:avLst/>
          </a:prstGeom>
        </p:spPr>
      </p:pic>
      <p:sp>
        <p:nvSpPr>
          <p:cNvPr id="5" name="TextBox 4">
            <a:extLst>
              <a:ext uri="{FF2B5EF4-FFF2-40B4-BE49-F238E27FC236}">
                <a16:creationId xmlns:a16="http://schemas.microsoft.com/office/drawing/2014/main" id="{BD709D2C-0C5F-49BC-AEFF-BD8C21FC23B1}"/>
              </a:ext>
            </a:extLst>
          </p:cNvPr>
          <p:cNvSpPr txBox="1"/>
          <p:nvPr/>
        </p:nvSpPr>
        <p:spPr>
          <a:xfrm>
            <a:off x="4333332" y="5290794"/>
            <a:ext cx="1152616" cy="512317"/>
          </a:xfrm>
          <a:prstGeom prst="rect">
            <a:avLst/>
          </a:prstGeom>
          <a:noFill/>
        </p:spPr>
        <p:txBody>
          <a:bodyPr wrap="none" lIns="0" tIns="0" rIns="0" bIns="0" rtlCol="0">
            <a:spAutoFit/>
          </a:bodyPr>
          <a:lstStyle/>
          <a:p>
            <a:pPr algn="ctr" defTabSz="932563"/>
            <a:r>
              <a:rPr lang="en-GB" sz="1632">
                <a:gradFill>
                  <a:gsLst>
                    <a:gs pos="2917">
                      <a:srgbClr val="000000"/>
                    </a:gs>
                    <a:gs pos="30000">
                      <a:srgbClr val="000000"/>
                    </a:gs>
                  </a:gsLst>
                  <a:lin ang="5400000" scaled="0"/>
                </a:gradFill>
                <a:latin typeface="Segoe UI"/>
              </a:rPr>
              <a:t>Workload </a:t>
            </a:r>
          </a:p>
          <a:p>
            <a:pPr algn="ctr" defTabSz="932563"/>
            <a:r>
              <a:rPr lang="en-GB" sz="1632">
                <a:gradFill>
                  <a:gsLst>
                    <a:gs pos="2917">
                      <a:srgbClr val="000000"/>
                    </a:gs>
                    <a:gs pos="30000">
                      <a:srgbClr val="000000"/>
                    </a:gs>
                  </a:gsLst>
                  <a:lin ang="5400000" scaled="0"/>
                </a:gradFill>
                <a:latin typeface="Segoe UI"/>
              </a:rPr>
              <a:t>in the Cloud</a:t>
            </a:r>
          </a:p>
        </p:txBody>
      </p:sp>
      <p:sp>
        <p:nvSpPr>
          <p:cNvPr id="7" name="TextBox 6">
            <a:extLst>
              <a:ext uri="{FF2B5EF4-FFF2-40B4-BE49-F238E27FC236}">
                <a16:creationId xmlns:a16="http://schemas.microsoft.com/office/drawing/2014/main" id="{7E4E2C66-72BD-4B24-9DA7-41C2DEF950AA}"/>
              </a:ext>
            </a:extLst>
          </p:cNvPr>
          <p:cNvSpPr txBox="1"/>
          <p:nvPr/>
        </p:nvSpPr>
        <p:spPr>
          <a:xfrm>
            <a:off x="10517221" y="5884241"/>
            <a:ext cx="1553170" cy="512317"/>
          </a:xfrm>
          <a:prstGeom prst="rect">
            <a:avLst/>
          </a:prstGeom>
          <a:noFill/>
        </p:spPr>
        <p:txBody>
          <a:bodyPr wrap="none" lIns="0" tIns="0" rIns="0" bIns="0" rtlCol="0">
            <a:spAutoFit/>
          </a:bodyPr>
          <a:lstStyle/>
          <a:p>
            <a:pPr algn="ctr" defTabSz="932563"/>
            <a:r>
              <a:rPr lang="en-GB" sz="1632">
                <a:gradFill>
                  <a:gsLst>
                    <a:gs pos="2917">
                      <a:srgbClr val="000000"/>
                    </a:gs>
                    <a:gs pos="30000">
                      <a:srgbClr val="000000"/>
                    </a:gs>
                  </a:gsLst>
                  <a:lin ang="5400000" scaled="0"/>
                </a:gradFill>
                <a:latin typeface="Segoe UI"/>
              </a:rPr>
              <a:t>DC in the Cloud </a:t>
            </a:r>
          </a:p>
          <a:p>
            <a:pPr algn="ctr" defTabSz="932563"/>
            <a:r>
              <a:rPr lang="en-GB" sz="1632">
                <a:gradFill>
                  <a:gsLst>
                    <a:gs pos="2917">
                      <a:srgbClr val="000000"/>
                    </a:gs>
                    <a:gs pos="30000">
                      <a:srgbClr val="000000"/>
                    </a:gs>
                  </a:gsLst>
                  <a:lin ang="5400000" scaled="0"/>
                </a:gradFill>
                <a:latin typeface="Segoe UI"/>
              </a:rPr>
              <a:t>At Scale</a:t>
            </a:r>
          </a:p>
        </p:txBody>
      </p:sp>
      <p:pic>
        <p:nvPicPr>
          <p:cNvPr id="2050" name="Picture 2" descr="See the source image">
            <a:extLst>
              <a:ext uri="{FF2B5EF4-FFF2-40B4-BE49-F238E27FC236}">
                <a16:creationId xmlns:a16="http://schemas.microsoft.com/office/drawing/2014/main" id="{715C339A-8AEC-405D-9361-74417A8D9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5056" y="2051763"/>
            <a:ext cx="523875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FBB12B35-4CE2-4823-8B96-D6E942FDB0C8}"/>
              </a:ext>
            </a:extLst>
          </p:cNvPr>
          <p:cNvPicPr>
            <a:picLocks noChangeAspect="1"/>
          </p:cNvPicPr>
          <p:nvPr/>
        </p:nvPicPr>
        <p:blipFill rotWithShape="1">
          <a:blip r:embed="rId6"/>
          <a:srcRect t="-1" b="-1164"/>
          <a:stretch/>
        </p:blipFill>
        <p:spPr>
          <a:xfrm>
            <a:off x="1001542" y="661068"/>
            <a:ext cx="2496995" cy="1269762"/>
          </a:xfrm>
          <a:prstGeom prst="rect">
            <a:avLst/>
          </a:prstGeom>
        </p:spPr>
      </p:pic>
      <p:pic>
        <p:nvPicPr>
          <p:cNvPr id="11" name="Grafik 10">
            <a:extLst>
              <a:ext uri="{FF2B5EF4-FFF2-40B4-BE49-F238E27FC236}">
                <a16:creationId xmlns:a16="http://schemas.microsoft.com/office/drawing/2014/main" id="{A1E01F33-0481-4263-9CEF-03806AE88908}"/>
              </a:ext>
            </a:extLst>
          </p:cNvPr>
          <p:cNvPicPr>
            <a:picLocks noChangeAspect="1"/>
          </p:cNvPicPr>
          <p:nvPr/>
        </p:nvPicPr>
        <p:blipFill>
          <a:blip r:embed="rId7"/>
          <a:stretch>
            <a:fillRect/>
          </a:stretch>
        </p:blipFill>
        <p:spPr>
          <a:xfrm>
            <a:off x="1334795" y="5063694"/>
            <a:ext cx="1779287" cy="1185181"/>
          </a:xfrm>
          <a:prstGeom prst="rect">
            <a:avLst/>
          </a:prstGeom>
        </p:spPr>
      </p:pic>
      <p:pic>
        <p:nvPicPr>
          <p:cNvPr id="15" name="Grafik 14">
            <a:extLst>
              <a:ext uri="{FF2B5EF4-FFF2-40B4-BE49-F238E27FC236}">
                <a16:creationId xmlns:a16="http://schemas.microsoft.com/office/drawing/2014/main" id="{1BB3EAFA-8A0D-449E-9A9F-19558D8D7747}"/>
              </a:ext>
            </a:extLst>
          </p:cNvPr>
          <p:cNvPicPr>
            <a:picLocks noChangeAspect="1"/>
          </p:cNvPicPr>
          <p:nvPr/>
        </p:nvPicPr>
        <p:blipFill>
          <a:blip r:embed="rId8"/>
          <a:stretch>
            <a:fillRect/>
          </a:stretch>
        </p:blipFill>
        <p:spPr>
          <a:xfrm>
            <a:off x="5330964" y="1144025"/>
            <a:ext cx="5697894" cy="4659086"/>
          </a:xfrm>
          <a:prstGeom prst="rect">
            <a:avLst/>
          </a:prstGeom>
        </p:spPr>
      </p:pic>
    </p:spTree>
    <p:extLst>
      <p:ext uri="{BB962C8B-B14F-4D97-AF65-F5344CB8AC3E}">
        <p14:creationId xmlns:p14="http://schemas.microsoft.com/office/powerpoint/2010/main" val="9688547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nodeType="afterEffect">
                                  <p:stCondLst>
                                    <p:cond delay="25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25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25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500"/>
                                        <p:tgtEl>
                                          <p:spTgt spid="2050"/>
                                        </p:tgtEl>
                                        <p:attrNameLst>
                                          <p:attrName>ppt_x</p:attrName>
                                        </p:attrNameLst>
                                      </p:cBhvr>
                                      <p:tavLst>
                                        <p:tav tm="0">
                                          <p:val>
                                            <p:strVal val="ppt_x"/>
                                          </p:val>
                                        </p:tav>
                                        <p:tav tm="100000">
                                          <p:val>
                                            <p:strVal val="ppt_x"/>
                                          </p:val>
                                        </p:tav>
                                      </p:tavLst>
                                    </p:anim>
                                    <p:anim calcmode="lin" valueType="num">
                                      <p:cBhvr additive="base">
                                        <p:cTn id="28" dur="500"/>
                                        <p:tgtEl>
                                          <p:spTgt spid="2050"/>
                                        </p:tgtEl>
                                        <p:attrNameLst>
                                          <p:attrName>ppt_y</p:attrName>
                                        </p:attrNameLst>
                                      </p:cBhvr>
                                      <p:tavLst>
                                        <p:tav tm="0">
                                          <p:val>
                                            <p:strVal val="ppt_y"/>
                                          </p:val>
                                        </p:tav>
                                        <p:tav tm="100000">
                                          <p:val>
                                            <p:strVal val="1+ppt_h/2"/>
                                          </p:val>
                                        </p:tav>
                                      </p:tavLst>
                                    </p:anim>
                                    <p:set>
                                      <p:cBhvr>
                                        <p:cTn id="29" dur="1" fill="hold">
                                          <p:stCondLst>
                                            <p:cond delay="499"/>
                                          </p:stCondLst>
                                        </p:cTn>
                                        <p:tgtEl>
                                          <p:spTgt spid="2050"/>
                                        </p:tgtEl>
                                        <p:attrNameLst>
                                          <p:attrName>style.visibility</p:attrName>
                                        </p:attrNameLst>
                                      </p:cBhvr>
                                      <p:to>
                                        <p:strVal val="hidden"/>
                                      </p:to>
                                    </p:set>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15"/>
                                        </p:tgtEl>
                                        <p:attrNameLst>
                                          <p:attrName>style.visibility</p:attrName>
                                        </p:attrNameLst>
                                      </p:cBhvr>
                                      <p:to>
                                        <p:strVal val="visible"/>
                                      </p:to>
                                    </p:se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4502522" y="2373632"/>
            <a:ext cx="7495803" cy="42163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203133" y="404503"/>
            <a:ext cx="5157409" cy="480900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465138" y="632779"/>
            <a:ext cx="11533187" cy="411162"/>
          </a:xfrm>
        </p:spPr>
        <p:txBody>
          <a:bodyPr vert="horz" wrap="square" lIns="93260" tIns="46630" rIns="93260" bIns="46630" rtlCol="0" anchor="ctr">
            <a:normAutofit fontScale="90000"/>
          </a:bodyPr>
          <a:lstStyle/>
          <a:p>
            <a:r>
              <a:rPr lang="en-US" dirty="0">
                <a:solidFill>
                  <a:schemeClr val="bg1"/>
                </a:solidFill>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4294967295"/>
          </p:nvPr>
        </p:nvSpPr>
        <p:spPr>
          <a:xfrm>
            <a:off x="608549" y="1557823"/>
            <a:ext cx="4346575" cy="2808288"/>
          </a:xfrm>
          <a:prstGeom prst="rect">
            <a:avLst/>
          </a:prstGeom>
        </p:spPr>
        <p:txBody>
          <a:bodyPr vert="horz" wrap="square" lIns="93260" tIns="46630" rIns="93260" bIns="46630" rtlCol="0" anchor="t">
            <a:noAutofit/>
          </a:bodyPr>
          <a:lstStyle/>
          <a:p>
            <a:r>
              <a:rPr lang="en-US" sz="2040" i="1" dirty="0">
                <a:solidFill>
                  <a:schemeClr val="bg1"/>
                </a:solidFill>
                <a:latin typeface="Segoe UI"/>
                <a:cs typeface="Segoe UI"/>
              </a:rPr>
              <a:t>Using an analogy, this is like how city utilities such as </a:t>
            </a:r>
            <a:r>
              <a:rPr lang="en-US" sz="2040" b="1" i="1" dirty="0">
                <a:solidFill>
                  <a:schemeClr val="bg1"/>
                </a:solidFill>
                <a:latin typeface="Segoe UI"/>
                <a:cs typeface="Segoe UI"/>
              </a:rPr>
              <a:t>water</a:t>
            </a:r>
            <a:r>
              <a:rPr lang="en-US" sz="2040" i="1" dirty="0">
                <a:solidFill>
                  <a:schemeClr val="bg1"/>
                </a:solidFill>
                <a:latin typeface="Segoe UI"/>
                <a:cs typeface="Segoe UI"/>
              </a:rPr>
              <a:t>, </a:t>
            </a:r>
            <a:r>
              <a:rPr lang="en-US" sz="2040" b="1" i="1" dirty="0">
                <a:solidFill>
                  <a:schemeClr val="bg1"/>
                </a:solidFill>
                <a:latin typeface="Segoe UI"/>
                <a:cs typeface="Segoe UI"/>
              </a:rPr>
              <a:t>gas</a:t>
            </a:r>
            <a:r>
              <a:rPr lang="en-US" sz="2040" i="1" dirty="0">
                <a:solidFill>
                  <a:schemeClr val="bg1"/>
                </a:solidFill>
                <a:latin typeface="Segoe UI"/>
                <a:cs typeface="Segoe UI"/>
              </a:rPr>
              <a:t>, and </a:t>
            </a:r>
            <a:r>
              <a:rPr lang="en-US" sz="2040" b="1" i="1" dirty="0">
                <a:solidFill>
                  <a:schemeClr val="bg1"/>
                </a:solidFill>
                <a:latin typeface="Segoe UI"/>
                <a:cs typeface="Segoe UI"/>
              </a:rPr>
              <a:t>electricity</a:t>
            </a:r>
            <a:r>
              <a:rPr lang="en-US" sz="2040" i="1" dirty="0">
                <a:solidFill>
                  <a:schemeClr val="bg1"/>
                </a:solidFill>
                <a:latin typeface="Segoe UI"/>
                <a:cs typeface="Segoe UI"/>
              </a:rPr>
              <a:t> are accessible before new houses are constructed. In this context, the network, IAM, policies, management, and monitoring are shared </a:t>
            </a:r>
            <a:r>
              <a:rPr lang="en-US" sz="2040" b="1" i="1" dirty="0">
                <a:solidFill>
                  <a:schemeClr val="bg1"/>
                </a:solidFill>
                <a:latin typeface="Segoe UI"/>
                <a:cs typeface="Segoe UI"/>
              </a:rPr>
              <a:t>'utility</a:t>
            </a:r>
            <a:r>
              <a:rPr lang="en-US" sz="2040" i="1" dirty="0">
                <a:solidFill>
                  <a:schemeClr val="bg1"/>
                </a:solidFill>
                <a:latin typeface="Segoe UI"/>
                <a:cs typeface="Segoe UI"/>
              </a:rPr>
              <a:t>' services that </a:t>
            </a:r>
            <a:r>
              <a:rPr lang="en-US" sz="2040" b="1" i="1" dirty="0">
                <a:solidFill>
                  <a:schemeClr val="bg1"/>
                </a:solidFill>
                <a:latin typeface="Segoe UI"/>
                <a:cs typeface="Segoe UI"/>
              </a:rPr>
              <a:t>must be readily available </a:t>
            </a:r>
            <a:r>
              <a:rPr lang="en-US" sz="2040" i="1" dirty="0">
                <a:solidFill>
                  <a:schemeClr val="bg1"/>
                </a:solidFill>
                <a:latin typeface="Segoe UI"/>
                <a:cs typeface="Segoe UI"/>
              </a:rPr>
              <a:t>to help streamline the application transformation process.</a:t>
            </a:r>
            <a:endParaRPr lang="en-US" sz="2040" dirty="0">
              <a:solidFill>
                <a:schemeClr val="bg1"/>
              </a:solidFill>
              <a:latin typeface="Segoe UI"/>
              <a:cs typeface="Segoe UI"/>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466775" y="5036232"/>
            <a:ext cx="1345984" cy="1240761"/>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endParaRPr lang="en-US" sz="2448">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466776" y="3216814"/>
            <a:ext cx="1345984" cy="1240761"/>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endParaRPr lang="en-US" sz="2448">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465138" y="632779"/>
            <a:ext cx="11533187" cy="411162"/>
          </a:xfrm>
        </p:spPr>
        <p:txBody>
          <a:bodyPr/>
          <a:lstStyle/>
          <a:p>
            <a:r>
              <a:rPr lang="en-US"/>
              <a:t>Key 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466776" y="1454563"/>
            <a:ext cx="1345984" cy="1240761"/>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endParaRPr lang="en-US" sz="2448">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385796" y="1533044"/>
            <a:ext cx="9706249" cy="1406942"/>
          </a:xfrm>
          <a:prstGeom prst="rect">
            <a:avLst/>
          </a:prstGeom>
          <a:noFill/>
        </p:spPr>
        <p:txBody>
          <a:bodyPr wrap="square">
            <a:spAutoFit/>
          </a:bodyPr>
          <a:lstStyle/>
          <a:p>
            <a:pPr lvl="0"/>
            <a:r>
              <a:rPr lang="en-GB" sz="1836" b="1" dirty="0">
                <a:solidFill>
                  <a:schemeClr val="tx2"/>
                </a:solidFill>
              </a:rPr>
              <a:t>Architecture Complexity: </a:t>
            </a:r>
            <a:r>
              <a:rPr lang="en-GB" sz="1632" dirty="0"/>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32" dirty="0"/>
          </a:p>
        </p:txBody>
      </p:sp>
      <p:sp>
        <p:nvSpPr>
          <p:cNvPr id="14" name="TextBox 13">
            <a:extLst>
              <a:ext uri="{FF2B5EF4-FFF2-40B4-BE49-F238E27FC236}">
                <a16:creationId xmlns:a16="http://schemas.microsoft.com/office/drawing/2014/main" id="{50C69500-E024-408C-8E40-2D0BCFFE89A9}"/>
              </a:ext>
            </a:extLst>
          </p:cNvPr>
          <p:cNvSpPr txBox="1"/>
          <p:nvPr/>
        </p:nvSpPr>
        <p:spPr>
          <a:xfrm>
            <a:off x="2385796" y="3371702"/>
            <a:ext cx="9574380" cy="1150784"/>
          </a:xfrm>
          <a:prstGeom prst="rect">
            <a:avLst/>
          </a:prstGeom>
          <a:noFill/>
        </p:spPr>
        <p:txBody>
          <a:bodyPr wrap="square">
            <a:spAutoFit/>
          </a:bodyPr>
          <a:lstStyle/>
          <a:p>
            <a:pPr lvl="0"/>
            <a:r>
              <a:rPr lang="en-GB" sz="1836" b="1" dirty="0">
                <a:solidFill>
                  <a:schemeClr val="tx2"/>
                </a:solidFill>
              </a:rPr>
              <a:t>Operating Compatibility:</a:t>
            </a:r>
            <a:r>
              <a:rPr lang="en-GB" sz="1836" dirty="0">
                <a:solidFill>
                  <a:schemeClr val="tx2"/>
                </a:solidFill>
              </a:rPr>
              <a:t> </a:t>
            </a:r>
            <a:r>
              <a:rPr lang="en-GB" sz="1632" dirty="0"/>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32" dirty="0"/>
          </a:p>
        </p:txBody>
      </p:sp>
      <p:sp>
        <p:nvSpPr>
          <p:cNvPr id="16" name="TextBox 15">
            <a:extLst>
              <a:ext uri="{FF2B5EF4-FFF2-40B4-BE49-F238E27FC236}">
                <a16:creationId xmlns:a16="http://schemas.microsoft.com/office/drawing/2014/main" id="{804BAC48-37CD-4B1F-88A0-5D8A568F4257}"/>
              </a:ext>
            </a:extLst>
          </p:cNvPr>
          <p:cNvSpPr txBox="1"/>
          <p:nvPr/>
        </p:nvSpPr>
        <p:spPr>
          <a:xfrm>
            <a:off x="2385796" y="5069304"/>
            <a:ext cx="9706249" cy="1406942"/>
          </a:xfrm>
          <a:prstGeom prst="rect">
            <a:avLst/>
          </a:prstGeom>
          <a:noFill/>
        </p:spPr>
        <p:txBody>
          <a:bodyPr wrap="square">
            <a:spAutoFit/>
          </a:bodyPr>
          <a:lstStyle/>
          <a:p>
            <a:pPr lvl="0"/>
            <a:r>
              <a:rPr lang="en-GB" sz="1836" b="1" dirty="0">
                <a:solidFill>
                  <a:schemeClr val="tx2"/>
                </a:solidFill>
              </a:rPr>
              <a:t>Lack of Trust and Desire for Control:</a:t>
            </a:r>
            <a:r>
              <a:rPr lang="en-GB" sz="1836" dirty="0"/>
              <a:t> </a:t>
            </a:r>
            <a:r>
              <a:rPr lang="en-GB" sz="1632" dirty="0"/>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32" dirty="0"/>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077" y="3384849"/>
            <a:ext cx="932603" cy="932603"/>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7536" y="1609993"/>
            <a:ext cx="932603" cy="932603"/>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077" y="5190310"/>
            <a:ext cx="932603" cy="932603"/>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65138" y="632779"/>
            <a:ext cx="11533187" cy="411162"/>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4294967295"/>
            <p:extLst>
              <p:ext uri="{D42A27DB-BD31-4B8C-83A1-F6EECF244321}">
                <p14:modId xmlns:p14="http://schemas.microsoft.com/office/powerpoint/2010/main" val="3279348717"/>
              </p:ext>
            </p:extLst>
          </p:nvPr>
        </p:nvGraphicFramePr>
        <p:xfrm>
          <a:off x="980281" y="3813105"/>
          <a:ext cx="10475912" cy="2698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614518" y="1283326"/>
            <a:ext cx="9207439" cy="2469007"/>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9" name="TextBox 8">
            <a:extLst>
              <a:ext uri="{FF2B5EF4-FFF2-40B4-BE49-F238E27FC236}">
                <a16:creationId xmlns:a16="http://schemas.microsoft.com/office/drawing/2014/main" id="{4E4EF492-B575-4C73-886F-022CDCE06D96}"/>
              </a:ext>
            </a:extLst>
          </p:cNvPr>
          <p:cNvSpPr txBox="1"/>
          <p:nvPr/>
        </p:nvSpPr>
        <p:spPr>
          <a:xfrm>
            <a:off x="359355" y="1283326"/>
            <a:ext cx="11137662" cy="958583"/>
          </a:xfrm>
          <a:prstGeom prst="rect">
            <a:avLst/>
          </a:prstGeom>
          <a:noFill/>
        </p:spPr>
        <p:txBody>
          <a:bodyPr wrap="square" rtlCol="0">
            <a:spAutoFit/>
          </a:bodyPr>
          <a:lstStyle/>
          <a:p>
            <a:r>
              <a:rPr lang="en-US" sz="1836" b="1" dirty="0"/>
              <a:t>Enterprise-scale</a:t>
            </a:r>
            <a:r>
              <a:rPr lang="en-US" sz="1836" dirty="0"/>
              <a:t> is an </a:t>
            </a:r>
            <a:r>
              <a:rPr lang="en-US" sz="1836" b="1" dirty="0">
                <a:solidFill>
                  <a:schemeClr val="tx2"/>
                </a:solidFill>
              </a:rPr>
              <a:t>architecture approach and</a:t>
            </a:r>
            <a:r>
              <a:rPr lang="en-US" sz="1836" dirty="0">
                <a:solidFill>
                  <a:schemeClr val="tx2"/>
                </a:solidFill>
              </a:rPr>
              <a:t> </a:t>
            </a:r>
            <a:r>
              <a:rPr lang="en-US" sz="1836" b="1" dirty="0">
                <a:solidFill>
                  <a:schemeClr val="tx2"/>
                </a:solidFill>
              </a:rPr>
              <a:t>reference implementation</a:t>
            </a:r>
            <a:r>
              <a:rPr lang="en-US" sz="1836" dirty="0">
                <a:solidFill>
                  <a:schemeClr val="tx2"/>
                </a:solidFill>
              </a:rPr>
              <a:t> </a:t>
            </a:r>
            <a:r>
              <a:rPr lang="en-US" sz="1836" dirty="0"/>
              <a:t>that enables effective </a:t>
            </a:r>
            <a:r>
              <a:rPr lang="en-US" sz="1836" b="1" dirty="0">
                <a:solidFill>
                  <a:schemeClr val="tx2"/>
                </a:solidFill>
              </a:rPr>
              <a:t>construction</a:t>
            </a:r>
            <a:r>
              <a:rPr lang="en-US" sz="1836" dirty="0"/>
              <a:t> and </a:t>
            </a:r>
            <a:r>
              <a:rPr lang="en-US" sz="1836" b="1" dirty="0">
                <a:solidFill>
                  <a:schemeClr val="tx2"/>
                </a:solidFill>
              </a:rPr>
              <a:t>operationalization</a:t>
            </a:r>
            <a:r>
              <a:rPr lang="en-US" sz="1836" dirty="0"/>
              <a:t> of landing zones on Azure, at scale and </a:t>
            </a:r>
            <a:r>
              <a:rPr lang="en-US" sz="1836" b="1" dirty="0">
                <a:solidFill>
                  <a:schemeClr val="tx2"/>
                </a:solidFill>
              </a:rPr>
              <a:t>aligned</a:t>
            </a:r>
            <a:r>
              <a:rPr lang="en-US" sz="1836" dirty="0"/>
              <a:t> with </a:t>
            </a:r>
            <a:r>
              <a:rPr lang="en-US" sz="1836" b="1" dirty="0">
                <a:solidFill>
                  <a:schemeClr val="tx2"/>
                </a:solidFill>
              </a:rPr>
              <a:t>Azure</a:t>
            </a:r>
            <a:r>
              <a:rPr lang="en-US" sz="1836" b="1" dirty="0">
                <a:solidFill>
                  <a:schemeClr val="accent1"/>
                </a:solidFill>
              </a:rPr>
              <a:t> </a:t>
            </a:r>
            <a:r>
              <a:rPr lang="en-US" sz="1836" b="1" dirty="0">
                <a:solidFill>
                  <a:schemeClr val="tx2"/>
                </a:solidFill>
              </a:rPr>
              <a:t>Roadmap</a:t>
            </a:r>
            <a:r>
              <a:rPr lang="en-US" sz="1836" b="1" dirty="0">
                <a:solidFill>
                  <a:schemeClr val="accent1"/>
                </a:solidFill>
              </a:rPr>
              <a:t> </a:t>
            </a:r>
            <a:r>
              <a:rPr lang="en-US" sz="1836" dirty="0"/>
              <a:t>and </a:t>
            </a:r>
            <a:r>
              <a:rPr lang="en-US" sz="1836" b="1" dirty="0">
                <a:solidFill>
                  <a:schemeClr val="tx2"/>
                </a:solidFill>
              </a:rPr>
              <a:t>Microsoft</a:t>
            </a:r>
            <a:r>
              <a:rPr lang="en-US" sz="1836" dirty="0">
                <a:solidFill>
                  <a:schemeClr val="tx2"/>
                </a:solidFill>
              </a:rPr>
              <a:t> </a:t>
            </a:r>
            <a:r>
              <a:rPr lang="en-US" sz="1836" b="1" dirty="0">
                <a:solidFill>
                  <a:schemeClr val="tx2"/>
                </a:solidFill>
              </a:rPr>
              <a:t>Cloud Adoption Framework for Azure</a:t>
            </a:r>
            <a:r>
              <a:rPr lang="en-US" sz="1836" dirty="0"/>
              <a:t>.</a:t>
            </a:r>
            <a:endParaRPr lang="en-US" sz="2448" dirty="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2094819" y="2374587"/>
            <a:ext cx="2881098" cy="1224224"/>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36" b="1" dirty="0">
                <a:solidFill>
                  <a:schemeClr val="tx2"/>
                </a:solidFill>
                <a:cs typeface="Segoe UI Semilight"/>
              </a:rPr>
              <a:t>Authoritative</a:t>
            </a:r>
            <a:r>
              <a:rPr lang="en-GB" sz="1836" b="1" dirty="0">
                <a:solidFill>
                  <a:schemeClr val="tx1"/>
                </a:solidFill>
                <a:cs typeface="Segoe UI Semilight"/>
              </a:rPr>
              <a:t> </a:t>
            </a:r>
            <a:br>
              <a:rPr lang="en-GB" sz="1836" dirty="0">
                <a:cs typeface="Segoe UI Semilight"/>
              </a:rPr>
            </a:br>
            <a:r>
              <a:rPr lang="en-GB" sz="1836" dirty="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5199786" y="2363339"/>
            <a:ext cx="2881098" cy="1246721"/>
          </a:xfrm>
          <a:prstGeom prst="rect">
            <a:avLst/>
          </a:prstGeom>
        </p:spPr>
        <p:txBody>
          <a:bodyPr wrap="square" anchor="ctr">
            <a:spAutoFit/>
          </a:bodyPr>
          <a:lstStyle/>
          <a:p>
            <a:pPr algn="ctr"/>
            <a:r>
              <a:rPr lang="en-GB" sz="1836" b="1" dirty="0">
                <a:solidFill>
                  <a:schemeClr val="tx2"/>
                </a:solidFill>
                <a:cs typeface="Segoe UI Semilight"/>
              </a:rPr>
              <a:t>Proven</a:t>
            </a:r>
            <a:r>
              <a:rPr lang="en-GB" sz="1836" dirty="0">
                <a:cs typeface="Segoe UI Semilight"/>
              </a:rPr>
              <a:t> </a:t>
            </a:r>
          </a:p>
          <a:p>
            <a:pPr algn="ctr"/>
            <a:r>
              <a:rPr lang="en-GB" sz="1836" dirty="0">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8304752" y="2363339"/>
            <a:ext cx="2881098" cy="1246721"/>
          </a:xfrm>
          <a:prstGeom prst="rect">
            <a:avLst/>
          </a:prstGeom>
        </p:spPr>
        <p:txBody>
          <a:bodyPr wrap="square" anchor="ctr">
            <a:spAutoFit/>
          </a:bodyPr>
          <a:lstStyle/>
          <a:p>
            <a:pPr algn="ctr"/>
            <a:r>
              <a:rPr lang="en-GB" sz="1836" b="1" dirty="0">
                <a:solidFill>
                  <a:schemeClr val="tx2"/>
                </a:solidFill>
                <a:cs typeface="Segoe UI Semilight"/>
              </a:rPr>
              <a:t>Prescriptive</a:t>
            </a:r>
            <a:r>
              <a:rPr lang="en-GB" sz="1836" dirty="0">
                <a:cs typeface="Segoe UI Semilight"/>
              </a:rPr>
              <a:t> </a:t>
            </a:r>
            <a:br>
              <a:rPr lang="en-GB" sz="1836" dirty="0">
                <a:cs typeface="Segoe UI Semilight"/>
              </a:rPr>
            </a:br>
            <a:r>
              <a:rPr lang="en-GB" sz="1836" dirty="0">
                <a:cs typeface="Segoe UI Semilight"/>
              </a:rPr>
              <a:t>Apply this on "Monday Morning" in your Azure environment.</a:t>
            </a:r>
          </a:p>
        </p:txBody>
      </p:sp>
      <p:sp>
        <p:nvSpPr>
          <p:cNvPr id="10" name="TextBox 9">
            <a:extLst>
              <a:ext uri="{FF2B5EF4-FFF2-40B4-BE49-F238E27FC236}">
                <a16:creationId xmlns:a16="http://schemas.microsoft.com/office/drawing/2014/main" id="{0831C907-9E0D-4D81-AA37-2CB2F209E03F}"/>
              </a:ext>
            </a:extLst>
          </p:cNvPr>
          <p:cNvSpPr txBox="1"/>
          <p:nvPr/>
        </p:nvSpPr>
        <p:spPr>
          <a:xfrm>
            <a:off x="9014461" y="6590247"/>
            <a:ext cx="2881098" cy="318286"/>
          </a:xfrm>
          <a:prstGeom prst="rect">
            <a:avLst/>
          </a:prstGeom>
          <a:noFill/>
        </p:spPr>
        <p:txBody>
          <a:bodyPr wrap="square">
            <a:spAutoFit/>
          </a:bodyPr>
          <a:lstStyle/>
          <a:p>
            <a:r>
              <a:rPr lang="en-US" sz="1428" dirty="0">
                <a:hlinkClick r:id="rId8"/>
              </a:rPr>
              <a:t>https://aka.ms/enterprisescale</a:t>
            </a:r>
            <a:r>
              <a:rPr lang="en-US" sz="1428" dirty="0"/>
              <a:t> </a:t>
            </a:r>
          </a:p>
        </p:txBody>
      </p:sp>
    </p:spTree>
    <p:extLst>
      <p:ext uri="{BB962C8B-B14F-4D97-AF65-F5344CB8AC3E}">
        <p14:creationId xmlns:p14="http://schemas.microsoft.com/office/powerpoint/2010/main" val="30851383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87ECDD3C-A480-4023-93F0-B0AEDCCFD275}"/>
              </a:ext>
            </a:extLst>
          </p:cNvPr>
          <p:cNvSpPr txBox="1">
            <a:spLocks/>
          </p:cNvSpPr>
          <p:nvPr/>
        </p:nvSpPr>
        <p:spPr>
          <a:xfrm>
            <a:off x="365248" y="-238550"/>
            <a:ext cx="2785031" cy="2953245"/>
          </a:xfrm>
          <a:prstGeom prst="rect">
            <a:avLst/>
          </a:prstGeom>
        </p:spPr>
        <p:txBody>
          <a:bodyPr vert="horz" lIns="93260" tIns="46630" rIns="93260" bIns="4663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endParaRPr lang="en-US" sz="3672" dirty="0">
              <a:solidFill>
                <a:srgbClr val="000000"/>
              </a:solidFill>
              <a:latin typeface="Segoe UI Semibold" panose="020B0702040204020203" pitchFamily="34" charset="0"/>
              <a:cs typeface="Segoe UI Semibold" panose="020B0702040204020203" pitchFamily="34" charset="0"/>
            </a:endParaRPr>
          </a:p>
          <a:p>
            <a:pPr defTabSz="932597">
              <a:defRPr/>
            </a:pPr>
            <a:r>
              <a:rPr lang="en-US" sz="2550" i="1" dirty="0">
                <a:solidFill>
                  <a:schemeClr val="tx2"/>
                </a:solidFill>
                <a:latin typeface="Segoe UI Semibold" panose="020B0702040204020203" pitchFamily="34" charset="0"/>
                <a:cs typeface="Segoe UI Semibold" panose="020B0702040204020203" pitchFamily="34" charset="0"/>
              </a:rPr>
              <a:t>The Big Picture </a:t>
            </a:r>
            <a:r>
              <a:rPr lang="en-US" sz="816" dirty="0">
                <a:solidFill>
                  <a:schemeClr val="tx2"/>
                </a:solidFill>
                <a:latin typeface="Segoe UI Semibold" panose="020B0702040204020203" pitchFamily="34" charset="0"/>
                <a:cs typeface="Segoe UI Semibold" panose="020B0702040204020203" pitchFamily="34" charset="0"/>
              </a:rPr>
              <a:t>(reference design)</a:t>
            </a:r>
            <a:endParaRPr lang="en-US" sz="2550" dirty="0">
              <a:solidFill>
                <a:schemeClr val="tx2"/>
              </a:solidFill>
              <a:latin typeface="Segoe UI Semibold" panose="020B0702040204020203" pitchFamily="34" charset="0"/>
              <a:cs typeface="Segoe UI Semibold" panose="020B0702040204020203" pitchFamily="34" charset="0"/>
            </a:endParaRPr>
          </a:p>
        </p:txBody>
      </p:sp>
      <p:pic>
        <p:nvPicPr>
          <p:cNvPr id="4" name="Graphic 3">
            <a:extLst>
              <a:ext uri="{FF2B5EF4-FFF2-40B4-BE49-F238E27FC236}">
                <a16:creationId xmlns:a16="http://schemas.microsoft.com/office/drawing/2014/main" id="{244F32FD-AD8E-4C35-B727-48C3C3027B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50389" y="-1"/>
            <a:ext cx="9098964" cy="6994525"/>
          </a:xfrm>
          <a:prstGeom prst="rect">
            <a:avLst/>
          </a:prstGeom>
        </p:spPr>
      </p:pic>
      <p:sp>
        <p:nvSpPr>
          <p:cNvPr id="5" name="Titel 4">
            <a:extLst>
              <a:ext uri="{FF2B5EF4-FFF2-40B4-BE49-F238E27FC236}">
                <a16:creationId xmlns:a16="http://schemas.microsoft.com/office/drawing/2014/main" id="{723D2904-CB02-4414-8A8F-5D1B95FC632A}"/>
              </a:ext>
            </a:extLst>
          </p:cNvPr>
          <p:cNvSpPr>
            <a:spLocks noGrp="1"/>
          </p:cNvSpPr>
          <p:nvPr>
            <p:ph type="title"/>
          </p:nvPr>
        </p:nvSpPr>
        <p:spPr>
          <a:xfrm>
            <a:off x="465138" y="632779"/>
            <a:ext cx="11533187" cy="410369"/>
          </a:xfrm>
        </p:spPr>
        <p:txBody>
          <a:bodyPr/>
          <a:lstStyle/>
          <a:p>
            <a:r>
              <a:rPr lang="en-US" dirty="0"/>
              <a:t>Enterprise-scale</a:t>
            </a:r>
          </a:p>
        </p:txBody>
      </p:sp>
    </p:spTree>
    <p:extLst>
      <p:ext uri="{BB962C8B-B14F-4D97-AF65-F5344CB8AC3E}">
        <p14:creationId xmlns:p14="http://schemas.microsoft.com/office/powerpoint/2010/main" val="10098541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p:nvPr>
        </p:nvSpPr>
        <p:spPr>
          <a:xfrm>
            <a:off x="465138" y="632779"/>
            <a:ext cx="5653087" cy="411162"/>
          </a:xfrm>
        </p:spPr>
        <p:txBody>
          <a:bodyPr wrap="square" anchor="t">
            <a:normAutofit fontScale="90000"/>
          </a:bodyPr>
          <a:lstStyle/>
          <a:p>
            <a:r>
              <a:rPr lang="en-GB" dirty="0"/>
              <a:t>Enterprise-scale landing zone(s)</a:t>
            </a:r>
            <a:br>
              <a:rPr lang="en-GB" dirty="0"/>
            </a:br>
            <a:br>
              <a:rPr lang="en-GB" dirty="0"/>
            </a:br>
            <a:endParaRPr lang="en-GB" dirty="0"/>
          </a:p>
        </p:txBody>
      </p:sp>
      <p:sp>
        <p:nvSpPr>
          <p:cNvPr id="9" name="Textplatzhalter 8">
            <a:extLst>
              <a:ext uri="{FF2B5EF4-FFF2-40B4-BE49-F238E27FC236}">
                <a16:creationId xmlns:a16="http://schemas.microsoft.com/office/drawing/2014/main" id="{06D74A47-CB4B-4B30-A1A2-EECD091E833E}"/>
              </a:ext>
            </a:extLst>
          </p:cNvPr>
          <p:cNvSpPr>
            <a:spLocks noGrp="1"/>
          </p:cNvSpPr>
          <p:nvPr>
            <p:ph type="body" sz="quarter" idx="14"/>
          </p:nvPr>
        </p:nvSpPr>
        <p:spPr>
          <a:xfrm>
            <a:off x="465138" y="2266155"/>
            <a:ext cx="3192461" cy="3385542"/>
          </a:xfrm>
        </p:spPr>
        <p:txBody>
          <a:bodyPr/>
          <a:lstStyle/>
          <a:p>
            <a:r>
              <a:rPr lang="en-GB" sz="2000" dirty="0">
                <a:latin typeface="+mn-lt"/>
                <a:cs typeface="Segoe UI"/>
              </a:rPr>
              <a:t>The principal purpose of the “Landing Zone” is therefore to ensure that when an </a:t>
            </a:r>
            <a:r>
              <a:rPr lang="en-GB" sz="2000" dirty="0">
                <a:solidFill>
                  <a:schemeClr val="tx2"/>
                </a:solidFill>
                <a:latin typeface="+mn-lt"/>
                <a:cs typeface="Segoe UI"/>
              </a:rPr>
              <a:t>application</a:t>
            </a:r>
            <a:r>
              <a:rPr lang="en-GB" sz="2000" dirty="0">
                <a:latin typeface="+mn-lt"/>
                <a:cs typeface="Segoe UI"/>
              </a:rPr>
              <a:t> or </a:t>
            </a:r>
            <a:r>
              <a:rPr lang="en-GB" sz="2000" dirty="0">
                <a:solidFill>
                  <a:schemeClr val="tx2"/>
                </a:solidFill>
                <a:latin typeface="+mn-lt"/>
                <a:cs typeface="Segoe UI"/>
              </a:rPr>
              <a:t>workload</a:t>
            </a:r>
            <a:r>
              <a:rPr lang="en-GB" sz="2000" dirty="0">
                <a:latin typeface="+mn-lt"/>
                <a:cs typeface="Segoe UI"/>
              </a:rPr>
              <a:t> </a:t>
            </a:r>
            <a:r>
              <a:rPr lang="en-GB" sz="2000" dirty="0">
                <a:solidFill>
                  <a:schemeClr val="tx2"/>
                </a:solidFill>
                <a:latin typeface="+mn-lt"/>
                <a:cs typeface="Segoe UI"/>
              </a:rPr>
              <a:t>lands</a:t>
            </a:r>
            <a:r>
              <a:rPr lang="en-GB" sz="2000" dirty="0">
                <a:latin typeface="+mn-lt"/>
                <a:cs typeface="Segoe UI"/>
              </a:rPr>
              <a:t> on </a:t>
            </a:r>
            <a:r>
              <a:rPr lang="en-GB" sz="2000" dirty="0">
                <a:solidFill>
                  <a:schemeClr val="tx2"/>
                </a:solidFill>
                <a:latin typeface="+mn-lt"/>
                <a:cs typeface="Segoe UI"/>
              </a:rPr>
              <a:t>Azure</a:t>
            </a:r>
            <a:r>
              <a:rPr lang="en-GB" sz="2000" dirty="0">
                <a:latin typeface="+mn-lt"/>
                <a:cs typeface="Segoe UI"/>
              </a:rPr>
              <a:t>, the required “plumbing” is already in place, providing greater agility and compliance with enterprise security and governance requirements.</a:t>
            </a:r>
            <a:endParaRPr lang="en-US" dirty="0"/>
          </a:p>
          <a:p>
            <a:endParaRPr lang="en-US" dirty="0"/>
          </a:p>
        </p:txBody>
      </p:sp>
      <p:pic>
        <p:nvPicPr>
          <p:cNvPr id="6" name="Graphic 3">
            <a:extLst>
              <a:ext uri="{FF2B5EF4-FFF2-40B4-BE49-F238E27FC236}">
                <a16:creationId xmlns:a16="http://schemas.microsoft.com/office/drawing/2014/main" id="{C7339C2C-6AB1-4E67-A698-2897FFBC7D0B}"/>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41830" t="53123" r="24256"/>
          <a:stretch/>
        </p:blipFill>
        <p:spPr>
          <a:xfrm>
            <a:off x="5733142" y="957381"/>
            <a:ext cx="5086123" cy="5404365"/>
          </a:xfrm>
          <a:prstGeom prst="rect">
            <a:avLst/>
          </a:prstGeom>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2EAE4D-E7AB-4381-AB62-9A4285103301}"/>
              </a:ext>
            </a:extLst>
          </p:cNvPr>
          <p:cNvSpPr>
            <a:spLocks noGrp="1"/>
          </p:cNvSpPr>
          <p:nvPr>
            <p:ph type="title"/>
          </p:nvPr>
        </p:nvSpPr>
        <p:spPr/>
        <p:txBody>
          <a:bodyPr/>
          <a:lstStyle/>
          <a:p>
            <a:r>
              <a:rPr lang="en-US" dirty="0"/>
              <a:t>Design principles</a:t>
            </a:r>
          </a:p>
        </p:txBody>
      </p:sp>
    </p:spTree>
    <p:extLst>
      <p:ext uri="{BB962C8B-B14F-4D97-AF65-F5344CB8AC3E}">
        <p14:creationId xmlns:p14="http://schemas.microsoft.com/office/powerpoint/2010/main" val="40191091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a:t>Enterprise-scale Design Principles</a:t>
            </a:r>
            <a:endParaRPr lang="en-GB" sz="3672"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96712" y="2424768"/>
            <a:ext cx="5315516" cy="3969070"/>
          </a:xfrm>
          <a:prstGeom prst="rect">
            <a:avLst/>
          </a:prstGeom>
        </p:spPr>
        <p:txBody>
          <a:bodyPr wrap="square" anchor="t">
            <a:normAutofit/>
          </a:bodyPr>
          <a:lstStyle/>
          <a:p>
            <a:r>
              <a:rPr lang="en-US" sz="2448"/>
              <a:t>Enable </a:t>
            </a:r>
            <a:r>
              <a:rPr lang="en-GB" sz="2448"/>
              <a:t>Autonomy for Innovation and Transformation</a:t>
            </a:r>
          </a:p>
          <a:p>
            <a:endParaRPr lang="en-GB" sz="2448"/>
          </a:p>
          <a:p>
            <a:r>
              <a:rPr lang="en-GB" sz="2448"/>
              <a:t>Security and Compliance By-Default</a:t>
            </a:r>
          </a:p>
          <a:p>
            <a:endParaRPr lang="en-GB" sz="2448"/>
          </a:p>
          <a:p>
            <a:r>
              <a:rPr lang="en-GB" sz="2448"/>
              <a:t>Governance At-Scale with Sustainable Cloud Engineering</a:t>
            </a:r>
            <a:endParaRPr lang="en-US" sz="2448"/>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731663674"/>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788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dirty="0"/>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r>
              <a:rPr lang="en-US"/>
              <a:t>© Microsoft Corporation                                                                                  								</a:t>
            </a:r>
            <a:endParaRPr lang="en-US" dirty="0"/>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2"/>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923330"/>
          </a:xfrm>
        </p:spPr>
        <p:txBody>
          <a:bodyPr/>
          <a:lstStyle/>
          <a:p>
            <a:r>
              <a:rPr lang="en-US" dirty="0"/>
              <a:t>Session - </a:t>
            </a:r>
            <a:r>
              <a:rPr lang="en-US" sz="2400" dirty="0">
                <a:solidFill>
                  <a:schemeClr val="tx2"/>
                </a:solidFill>
                <a:latin typeface="+mn-lt"/>
              </a:rPr>
              <a:t>Enterprise Scale </a:t>
            </a:r>
            <a:r>
              <a:rPr lang="en-US" sz="2400" dirty="0" err="1">
                <a:solidFill>
                  <a:schemeClr val="tx2"/>
                </a:solidFill>
                <a:latin typeface="+mn-lt"/>
              </a:rPr>
              <a:t>Einführung</a:t>
            </a:r>
            <a:endParaRPr lang="en-US" dirty="0">
              <a:solidFill>
                <a:schemeClr val="tx2"/>
              </a:solidFill>
            </a:endParaRPr>
          </a:p>
          <a:p>
            <a:endParaRPr lang="en-US" dirty="0"/>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482600" y="2774950"/>
            <a:ext cx="4919662" cy="2400657"/>
          </a:xfrm>
        </p:spPr>
        <p:txBody>
          <a:bodyPr/>
          <a:lstStyle/>
          <a:p>
            <a:r>
              <a:rPr lang="en-US" dirty="0"/>
              <a:t>AGENDA</a:t>
            </a:r>
          </a:p>
          <a:p>
            <a:endParaRPr lang="en-US" dirty="0"/>
          </a:p>
          <a:p>
            <a:pPr marL="342900" indent="-342900">
              <a:buFont typeface="Arial" panose="020B0604020202020204" pitchFamily="34" charset="0"/>
              <a:buChar char="•"/>
            </a:pPr>
            <a:r>
              <a:rPr lang="en-US" dirty="0"/>
              <a:t>Introduction</a:t>
            </a:r>
          </a:p>
          <a:p>
            <a:pPr marL="342900" indent="-342900">
              <a:buFont typeface="Arial" panose="020B0604020202020204" pitchFamily="34" charset="0"/>
              <a:buChar char="•"/>
            </a:pPr>
            <a:r>
              <a:rPr lang="en-US" dirty="0"/>
              <a:t>Design principles</a:t>
            </a:r>
          </a:p>
          <a:p>
            <a:pPr marL="342900" indent="-342900">
              <a:buFont typeface="Arial" panose="020B0604020202020204" pitchFamily="34" charset="0"/>
              <a:buChar char="•"/>
            </a:pPr>
            <a:r>
              <a:rPr lang="en-US" dirty="0"/>
              <a:t>Design areas</a:t>
            </a:r>
          </a:p>
          <a:p>
            <a:pPr marL="342900" indent="-342900">
              <a:buFont typeface="Arial" panose="020B0604020202020204" pitchFamily="34" charset="0"/>
              <a:buChar char="•"/>
            </a:pPr>
            <a:r>
              <a:rPr lang="en-US" dirty="0"/>
              <a:t>Implementation Guide</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2"/>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0909669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dirty="0"/>
              <a:t>Enterprise-scale Design Principles</a:t>
            </a:r>
            <a:endParaRPr lang="en-GB" sz="3672" b="1" dirty="0"/>
          </a:p>
        </p:txBody>
      </p:sp>
      <p:sp>
        <p:nvSpPr>
          <p:cNvPr id="7" name="Content Placeholder 2">
            <a:extLst>
              <a:ext uri="{FF2B5EF4-FFF2-40B4-BE49-F238E27FC236}">
                <a16:creationId xmlns:a16="http://schemas.microsoft.com/office/drawing/2014/main" id="{04E847B4-7F69-44E2-8C01-6A57A2186AA3}"/>
              </a:ext>
            </a:extLst>
          </p:cNvPr>
          <p:cNvSpPr>
            <a:spLocks noGrp="1"/>
          </p:cNvSpPr>
          <p:nvPr>
            <p:ph sz="quarter" idx="12"/>
          </p:nvPr>
        </p:nvSpPr>
        <p:spPr>
          <a:xfrm>
            <a:off x="760957" y="4760814"/>
            <a:ext cx="5315516" cy="1839161"/>
          </a:xfrm>
          <a:prstGeom prst="rect">
            <a:avLst/>
          </a:prstGeom>
        </p:spPr>
        <p:txBody>
          <a:bodyPr wrap="square" anchor="ctr">
            <a:normAutofit/>
          </a:bodyPr>
          <a:lstStyle/>
          <a:p>
            <a:pPr marL="0" indent="0">
              <a:buNone/>
            </a:pPr>
            <a:r>
              <a:rPr lang="en-US" sz="1632" dirty="0">
                <a:solidFill>
                  <a:srgbClr val="24292E"/>
                </a:solidFill>
                <a:latin typeface="+mn-lt"/>
              </a:rPr>
              <a:t>Subscriptions should be used as a unit of management and scale aligned with business needs and priorities, to support business areas and portfolio owners to accelerate application migrations and new application development. </a:t>
            </a:r>
            <a:endParaRPr lang="en-US" sz="2448" dirty="0">
              <a:latin typeface="+mn-lt"/>
            </a:endParaRPr>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933644820"/>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3">
            <a:extLst>
              <a:ext uri="{FF2B5EF4-FFF2-40B4-BE49-F238E27FC236}">
                <a16:creationId xmlns:a16="http://schemas.microsoft.com/office/drawing/2014/main" id="{77BDA201-9020-43A0-9184-EBE8E6657E4F}"/>
              </a:ext>
            </a:extLst>
          </p:cNvPr>
          <p:cNvPicPr>
            <a:picLocks noChangeAspect="1"/>
          </p:cNvPicPr>
          <p:nvPr/>
        </p:nvPicPr>
        <p:blipFill rotWithShape="1">
          <a:blip r:embed="rId8"/>
          <a:stretch/>
        </p:blipFill>
        <p:spPr>
          <a:xfrm>
            <a:off x="467183" y="1463669"/>
            <a:ext cx="5625022" cy="2995323"/>
          </a:xfrm>
          <a:prstGeom prst="rect">
            <a:avLst/>
          </a:prstGeom>
          <a:noFill/>
        </p:spPr>
      </p:pic>
    </p:spTree>
    <p:extLst>
      <p:ext uri="{BB962C8B-B14F-4D97-AF65-F5344CB8AC3E}">
        <p14:creationId xmlns:p14="http://schemas.microsoft.com/office/powerpoint/2010/main" val="4706169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a:t>Enterprise-scale Design Principles</a:t>
            </a:r>
            <a:endParaRPr lang="en-GB" sz="3672" b="1"/>
          </a:p>
        </p:txBody>
      </p:sp>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31283" y="1463669"/>
            <a:ext cx="4650241" cy="4951689"/>
          </a:xfrm>
          <a:prstGeom prst="rect">
            <a:avLst/>
          </a:prstGeom>
        </p:spPr>
        <p:txBody>
          <a:bodyPr wrap="square" anchor="ctr">
            <a:normAutofit/>
          </a:bodyPr>
          <a:lstStyle/>
          <a:p>
            <a:pPr marL="0" indent="0">
              <a:buNone/>
            </a:pPr>
            <a:r>
              <a:rPr lang="en-US" sz="1836">
                <a:solidFill>
                  <a:srgbClr val="24292E"/>
                </a:solidFill>
                <a:latin typeface="+mn-lt"/>
              </a:rPr>
              <a:t>Azure Policy should be used to provide the </a:t>
            </a:r>
            <a:r>
              <a:rPr lang="en-US" sz="1836" b="1">
                <a:solidFill>
                  <a:srgbClr val="24292E"/>
                </a:solidFill>
                <a:latin typeface="+mn-lt"/>
              </a:rPr>
              <a:t>guard-rails</a:t>
            </a:r>
            <a:r>
              <a:rPr lang="en-US" sz="1836">
                <a:solidFill>
                  <a:srgbClr val="24292E"/>
                </a:solidFill>
                <a:latin typeface="+mn-lt"/>
              </a:rPr>
              <a:t> and ensure the continued compliance of the customer platform and applications deployed onto it, whilst also providing application owners sufficient freedom and a secure unhindered path to cloud.</a:t>
            </a:r>
            <a:endParaRPr lang="en-US" sz="2856">
              <a:latin typeface="+mn-lt"/>
            </a:endParaRPr>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717865749"/>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79228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a:t>Enterprise-scale Design Principles</a:t>
            </a:r>
            <a:endParaRPr lang="en-GB" sz="3672" b="1"/>
          </a:p>
        </p:txBody>
      </p:sp>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31283" y="1463669"/>
            <a:ext cx="4650241" cy="4951689"/>
          </a:xfrm>
          <a:prstGeom prst="rect">
            <a:avLst/>
          </a:prstGeom>
        </p:spPr>
        <p:txBody>
          <a:bodyPr wrap="square" anchor="ctr">
            <a:normAutofit/>
          </a:bodyPr>
          <a:lstStyle/>
          <a:p>
            <a:pPr marL="0" indent="0">
              <a:buNone/>
            </a:pPr>
            <a:r>
              <a:rPr lang="en-US" sz="1836">
                <a:solidFill>
                  <a:srgbClr val="24292E"/>
                </a:solidFill>
                <a:latin typeface="+mn-lt"/>
              </a:rPr>
              <a:t>The Enterprise-scale architecture should not consider any abstraction layers such as customer developed portals or tooling and should provide a consistent experience for both </a:t>
            </a:r>
            <a:r>
              <a:rPr lang="en-US" sz="1836" b="1">
                <a:solidFill>
                  <a:srgbClr val="24292E"/>
                </a:solidFill>
                <a:latin typeface="+mn-lt"/>
              </a:rPr>
              <a:t>AppOps</a:t>
            </a:r>
            <a:r>
              <a:rPr lang="en-US" sz="1836">
                <a:solidFill>
                  <a:srgbClr val="24292E"/>
                </a:solidFill>
                <a:latin typeface="+mn-lt"/>
              </a:rPr>
              <a:t> (centrally managed operation teams) and </a:t>
            </a:r>
            <a:r>
              <a:rPr lang="en-US" sz="1836" b="1">
                <a:solidFill>
                  <a:srgbClr val="24292E"/>
                </a:solidFill>
                <a:latin typeface="+mn-lt"/>
              </a:rPr>
              <a:t>DevOps</a:t>
            </a:r>
            <a:r>
              <a:rPr lang="en-US" sz="1836">
                <a:solidFill>
                  <a:srgbClr val="24292E"/>
                </a:solidFill>
                <a:latin typeface="+mn-lt"/>
              </a:rPr>
              <a:t> (dedicated application operation teams). </a:t>
            </a:r>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229283484"/>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49356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a:t>Enterprise-scale Design Principles</a:t>
            </a:r>
            <a:endParaRPr lang="en-GB" sz="3672" b="1"/>
          </a:p>
        </p:txBody>
      </p:sp>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24939" y="2846714"/>
            <a:ext cx="4650241" cy="1803614"/>
          </a:xfrm>
          <a:prstGeom prst="rect">
            <a:avLst/>
          </a:prstGeom>
        </p:spPr>
        <p:txBody>
          <a:bodyPr wrap="square" anchor="ctr">
            <a:normAutofit lnSpcReduction="10000"/>
          </a:bodyPr>
          <a:lstStyle/>
          <a:p>
            <a:pPr marL="0" indent="0">
              <a:buNone/>
            </a:pPr>
            <a:r>
              <a:rPr lang="en-US" sz="1836">
                <a:solidFill>
                  <a:srgbClr val="24292E"/>
                </a:solidFill>
                <a:latin typeface="+mn-lt"/>
              </a:rPr>
              <a:t>We should focus on application centric migrations and development rather than a pure infrastructure "lift and shift" migration (i.e. movement of virtual machines) and should not differentiate between old/new applications or IaaS/PaaS applications. </a:t>
            </a:r>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3986455793"/>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68771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a:t>Enterprise-scale Design Principles</a:t>
            </a:r>
            <a:endParaRPr lang="en-GB" sz="3672" b="1"/>
          </a:p>
        </p:txBody>
      </p:sp>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31283" y="1463669"/>
            <a:ext cx="4650241" cy="4951689"/>
          </a:xfrm>
          <a:prstGeom prst="rect">
            <a:avLst/>
          </a:prstGeom>
        </p:spPr>
        <p:txBody>
          <a:bodyPr wrap="square" anchor="ctr">
            <a:normAutofit/>
          </a:bodyPr>
          <a:lstStyle/>
          <a:p>
            <a:pPr marL="0" indent="0">
              <a:buNone/>
            </a:pPr>
            <a:r>
              <a:rPr lang="en-US" sz="1836">
                <a:solidFill>
                  <a:srgbClr val="24292E"/>
                </a:solidFill>
                <a:latin typeface="+mn-lt"/>
              </a:rPr>
              <a:t>The </a:t>
            </a:r>
            <a:r>
              <a:rPr lang="en-US" sz="1836" b="1">
                <a:solidFill>
                  <a:srgbClr val="24292E"/>
                </a:solidFill>
                <a:latin typeface="+mn-lt"/>
              </a:rPr>
              <a:t>Enterprise Scale architecture </a:t>
            </a:r>
            <a:r>
              <a:rPr lang="en-US" sz="1836">
                <a:solidFill>
                  <a:srgbClr val="24292E"/>
                </a:solidFill>
                <a:latin typeface="+mn-lt"/>
              </a:rPr>
              <a:t>approach advocates the use of native platform services and capabilities whenever possible, which should be aligned with Azure platform roadmaps to ensure new capabilities are made available within customer environments.</a:t>
            </a:r>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907328743"/>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41375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FF204F-CEC6-4864-A628-D7F2246C1075}"/>
              </a:ext>
            </a:extLst>
          </p:cNvPr>
          <p:cNvSpPr>
            <a:spLocks noGrp="1"/>
          </p:cNvSpPr>
          <p:nvPr>
            <p:ph type="title"/>
          </p:nvPr>
        </p:nvSpPr>
        <p:spPr/>
        <p:txBody>
          <a:bodyPr/>
          <a:lstStyle/>
          <a:p>
            <a:r>
              <a:rPr lang="en-US" dirty="0"/>
              <a:t>Design areas</a:t>
            </a:r>
          </a:p>
        </p:txBody>
      </p:sp>
    </p:spTree>
    <p:extLst>
      <p:ext uri="{BB962C8B-B14F-4D97-AF65-F5344CB8AC3E}">
        <p14:creationId xmlns:p14="http://schemas.microsoft.com/office/powerpoint/2010/main" val="9525536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b="1"/>
              <a:t>Enterprise-scale Design Guidelines</a:t>
            </a:r>
            <a:endParaRPr lang="en-GB" b="1"/>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4098197360"/>
              </p:ext>
            </p:extLst>
          </p:nvPr>
        </p:nvGraphicFramePr>
        <p:xfrm>
          <a:off x="596712" y="1463669"/>
          <a:ext cx="11238194" cy="4930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99438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5D25622A-DB84-4FE4-B82F-B5001D95155B}"/>
                                            </p:graphicEl>
                                          </p:spTgt>
                                        </p:tgtEl>
                                        <p:attrNameLst>
                                          <p:attrName>style.visibility</p:attrName>
                                        </p:attrNameLst>
                                      </p:cBhvr>
                                      <p:to>
                                        <p:strVal val="visible"/>
                                      </p:to>
                                    </p:set>
                                    <p:animEffect transition="in" filter="fade">
                                      <p:cBhvr>
                                        <p:cTn id="7" dur="500"/>
                                        <p:tgtEl>
                                          <p:spTgt spid="7">
                                            <p:graphicEl>
                                              <a:dgm id="{5D25622A-DB84-4FE4-B82F-B5001D95155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3D0AEF3F-B143-489D-B1B3-0D05146BFE17}"/>
                                            </p:graphicEl>
                                          </p:spTgt>
                                        </p:tgtEl>
                                        <p:attrNameLst>
                                          <p:attrName>style.visibility</p:attrName>
                                        </p:attrNameLst>
                                      </p:cBhvr>
                                      <p:to>
                                        <p:strVal val="visible"/>
                                      </p:to>
                                    </p:set>
                                    <p:animEffect transition="in" filter="fade">
                                      <p:cBhvr>
                                        <p:cTn id="10" dur="500"/>
                                        <p:tgtEl>
                                          <p:spTgt spid="7">
                                            <p:graphicEl>
                                              <a:dgm id="{3D0AEF3F-B143-489D-B1B3-0D05146BFE17}"/>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C777BAF3-A8CE-454A-B8DF-F17559E18DC6}"/>
                                            </p:graphicEl>
                                          </p:spTgt>
                                        </p:tgtEl>
                                        <p:attrNameLst>
                                          <p:attrName>style.visibility</p:attrName>
                                        </p:attrNameLst>
                                      </p:cBhvr>
                                      <p:to>
                                        <p:strVal val="visible"/>
                                      </p:to>
                                    </p:set>
                                    <p:animEffect transition="in" filter="fade">
                                      <p:cBhvr>
                                        <p:cTn id="13" dur="500"/>
                                        <p:tgtEl>
                                          <p:spTgt spid="7">
                                            <p:graphicEl>
                                              <a:dgm id="{C777BAF3-A8CE-454A-B8DF-F17559E18DC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7ED0A2F5-F723-49EF-A5A7-3C77B4FB6A4F}"/>
                                            </p:graphicEl>
                                          </p:spTgt>
                                        </p:tgtEl>
                                        <p:attrNameLst>
                                          <p:attrName>style.visibility</p:attrName>
                                        </p:attrNameLst>
                                      </p:cBhvr>
                                      <p:to>
                                        <p:strVal val="visible"/>
                                      </p:to>
                                    </p:set>
                                    <p:animEffect transition="in" filter="fade">
                                      <p:cBhvr>
                                        <p:cTn id="18" dur="500"/>
                                        <p:tgtEl>
                                          <p:spTgt spid="7">
                                            <p:graphicEl>
                                              <a:dgm id="{7ED0A2F5-F723-49EF-A5A7-3C77B4FB6A4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21D1EE35-6B95-468D-82CF-69EA1860060F}"/>
                                            </p:graphicEl>
                                          </p:spTgt>
                                        </p:tgtEl>
                                        <p:attrNameLst>
                                          <p:attrName>style.visibility</p:attrName>
                                        </p:attrNameLst>
                                      </p:cBhvr>
                                      <p:to>
                                        <p:strVal val="visible"/>
                                      </p:to>
                                    </p:set>
                                    <p:animEffect transition="in" filter="fade">
                                      <p:cBhvr>
                                        <p:cTn id="21" dur="500"/>
                                        <p:tgtEl>
                                          <p:spTgt spid="7">
                                            <p:graphicEl>
                                              <a:dgm id="{21D1EE35-6B95-468D-82CF-69EA1860060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28F810D6-3D2A-49B2-9358-3A1932C032E6}"/>
                                            </p:graphicEl>
                                          </p:spTgt>
                                        </p:tgtEl>
                                        <p:attrNameLst>
                                          <p:attrName>style.visibility</p:attrName>
                                        </p:attrNameLst>
                                      </p:cBhvr>
                                      <p:to>
                                        <p:strVal val="visible"/>
                                      </p:to>
                                    </p:set>
                                    <p:animEffect transition="in" filter="fade">
                                      <p:cBhvr>
                                        <p:cTn id="24" dur="500"/>
                                        <p:tgtEl>
                                          <p:spTgt spid="7">
                                            <p:graphicEl>
                                              <a:dgm id="{28F810D6-3D2A-49B2-9358-3A1932C032E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44DF07C3-9084-4F2E-B582-EBC0D0AD4A40}"/>
                                            </p:graphicEl>
                                          </p:spTgt>
                                        </p:tgtEl>
                                        <p:attrNameLst>
                                          <p:attrName>style.visibility</p:attrName>
                                        </p:attrNameLst>
                                      </p:cBhvr>
                                      <p:to>
                                        <p:strVal val="visible"/>
                                      </p:to>
                                    </p:set>
                                    <p:animEffect transition="in" filter="fade">
                                      <p:cBhvr>
                                        <p:cTn id="29" dur="500"/>
                                        <p:tgtEl>
                                          <p:spTgt spid="7">
                                            <p:graphicEl>
                                              <a:dgm id="{44DF07C3-9084-4F2E-B582-EBC0D0AD4A4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2DFBAE3E-516B-4CB3-BE34-8E60FDDDDCB3}"/>
                                            </p:graphicEl>
                                          </p:spTgt>
                                        </p:tgtEl>
                                        <p:attrNameLst>
                                          <p:attrName>style.visibility</p:attrName>
                                        </p:attrNameLst>
                                      </p:cBhvr>
                                      <p:to>
                                        <p:strVal val="visible"/>
                                      </p:to>
                                    </p:set>
                                    <p:animEffect transition="in" filter="fade">
                                      <p:cBhvr>
                                        <p:cTn id="32" dur="500"/>
                                        <p:tgtEl>
                                          <p:spTgt spid="7">
                                            <p:graphicEl>
                                              <a:dgm id="{2DFBAE3E-516B-4CB3-BE34-8E60FDDDDCB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graphicEl>
                                              <a:dgm id="{D3A87E0D-C7BD-4244-9544-88C569A98210}"/>
                                            </p:graphicEl>
                                          </p:spTgt>
                                        </p:tgtEl>
                                        <p:attrNameLst>
                                          <p:attrName>style.visibility</p:attrName>
                                        </p:attrNameLst>
                                      </p:cBhvr>
                                      <p:to>
                                        <p:strVal val="visible"/>
                                      </p:to>
                                    </p:set>
                                    <p:animEffect transition="in" filter="fade">
                                      <p:cBhvr>
                                        <p:cTn id="35" dur="500"/>
                                        <p:tgtEl>
                                          <p:spTgt spid="7">
                                            <p:graphicEl>
                                              <a:dgm id="{D3A87E0D-C7BD-4244-9544-88C569A9821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graphicEl>
                                              <a:dgm id="{D36B881B-03CF-4516-BF77-6A0D0DDE8AAA}"/>
                                            </p:graphicEl>
                                          </p:spTgt>
                                        </p:tgtEl>
                                        <p:attrNameLst>
                                          <p:attrName>style.visibility</p:attrName>
                                        </p:attrNameLst>
                                      </p:cBhvr>
                                      <p:to>
                                        <p:strVal val="visible"/>
                                      </p:to>
                                    </p:set>
                                    <p:animEffect transition="in" filter="fade">
                                      <p:cBhvr>
                                        <p:cTn id="40" dur="500"/>
                                        <p:tgtEl>
                                          <p:spTgt spid="7">
                                            <p:graphicEl>
                                              <a:dgm id="{D36B881B-03CF-4516-BF77-6A0D0DDE8AAA}"/>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graphicEl>
                                              <a:dgm id="{69E383DF-6C9B-4DD9-9D42-EE1B54548E6F}"/>
                                            </p:graphicEl>
                                          </p:spTgt>
                                        </p:tgtEl>
                                        <p:attrNameLst>
                                          <p:attrName>style.visibility</p:attrName>
                                        </p:attrNameLst>
                                      </p:cBhvr>
                                      <p:to>
                                        <p:strVal val="visible"/>
                                      </p:to>
                                    </p:set>
                                    <p:animEffect transition="in" filter="fade">
                                      <p:cBhvr>
                                        <p:cTn id="43" dur="500"/>
                                        <p:tgtEl>
                                          <p:spTgt spid="7">
                                            <p:graphicEl>
                                              <a:dgm id="{69E383DF-6C9B-4DD9-9D42-EE1B54548E6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CF886A95-A4BC-4F34-8F91-72ADA0AFCF2D}"/>
                                            </p:graphicEl>
                                          </p:spTgt>
                                        </p:tgtEl>
                                        <p:attrNameLst>
                                          <p:attrName>style.visibility</p:attrName>
                                        </p:attrNameLst>
                                      </p:cBhvr>
                                      <p:to>
                                        <p:strVal val="visible"/>
                                      </p:to>
                                    </p:set>
                                    <p:animEffect transition="in" filter="fade">
                                      <p:cBhvr>
                                        <p:cTn id="46" dur="500"/>
                                        <p:tgtEl>
                                          <p:spTgt spid="7">
                                            <p:graphicEl>
                                              <a:dgm id="{CF886A95-A4BC-4F34-8F91-72ADA0AFCF2D}"/>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graphicEl>
                                              <a:dgm id="{3ADB3B62-0CF0-4516-A6E4-C6F0292C3558}"/>
                                            </p:graphicEl>
                                          </p:spTgt>
                                        </p:tgtEl>
                                        <p:attrNameLst>
                                          <p:attrName>style.visibility</p:attrName>
                                        </p:attrNameLst>
                                      </p:cBhvr>
                                      <p:to>
                                        <p:strVal val="visible"/>
                                      </p:to>
                                    </p:set>
                                    <p:animEffect transition="in" filter="fade">
                                      <p:cBhvr>
                                        <p:cTn id="51" dur="500"/>
                                        <p:tgtEl>
                                          <p:spTgt spid="7">
                                            <p:graphicEl>
                                              <a:dgm id="{3ADB3B62-0CF0-4516-A6E4-C6F0292C3558}"/>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graphicEl>
                                              <a:dgm id="{DF4E098E-F011-422D-8964-85E7B23E1DA7}"/>
                                            </p:graphicEl>
                                          </p:spTgt>
                                        </p:tgtEl>
                                        <p:attrNameLst>
                                          <p:attrName>style.visibility</p:attrName>
                                        </p:attrNameLst>
                                      </p:cBhvr>
                                      <p:to>
                                        <p:strVal val="visible"/>
                                      </p:to>
                                    </p:set>
                                    <p:animEffect transition="in" filter="fade">
                                      <p:cBhvr>
                                        <p:cTn id="54" dur="500"/>
                                        <p:tgtEl>
                                          <p:spTgt spid="7">
                                            <p:graphicEl>
                                              <a:dgm id="{DF4E098E-F011-422D-8964-85E7B23E1DA7}"/>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graphicEl>
                                              <a:dgm id="{C3950890-4AF4-4320-BCDE-9AFB3E4D9526}"/>
                                            </p:graphicEl>
                                          </p:spTgt>
                                        </p:tgtEl>
                                        <p:attrNameLst>
                                          <p:attrName>style.visibility</p:attrName>
                                        </p:attrNameLst>
                                      </p:cBhvr>
                                      <p:to>
                                        <p:strVal val="visible"/>
                                      </p:to>
                                    </p:set>
                                    <p:animEffect transition="in" filter="fade">
                                      <p:cBhvr>
                                        <p:cTn id="57" dur="500"/>
                                        <p:tgtEl>
                                          <p:spTgt spid="7">
                                            <p:graphicEl>
                                              <a:dgm id="{C3950890-4AF4-4320-BCDE-9AFB3E4D9526}"/>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graphicEl>
                                              <a:dgm id="{9B979C08-F35E-4CC9-A78D-7F533F66E13D}"/>
                                            </p:graphicEl>
                                          </p:spTgt>
                                        </p:tgtEl>
                                        <p:attrNameLst>
                                          <p:attrName>style.visibility</p:attrName>
                                        </p:attrNameLst>
                                      </p:cBhvr>
                                      <p:to>
                                        <p:strVal val="visible"/>
                                      </p:to>
                                    </p:set>
                                    <p:animEffect transition="in" filter="fade">
                                      <p:cBhvr>
                                        <p:cTn id="62" dur="500"/>
                                        <p:tgtEl>
                                          <p:spTgt spid="7">
                                            <p:graphicEl>
                                              <a:dgm id="{9B979C08-F35E-4CC9-A78D-7F533F66E13D}"/>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
                                            <p:graphicEl>
                                              <a:dgm id="{9BB44B04-0EE7-4880-A27F-7393E5C647A0}"/>
                                            </p:graphicEl>
                                          </p:spTgt>
                                        </p:tgtEl>
                                        <p:attrNameLst>
                                          <p:attrName>style.visibility</p:attrName>
                                        </p:attrNameLst>
                                      </p:cBhvr>
                                      <p:to>
                                        <p:strVal val="visible"/>
                                      </p:to>
                                    </p:set>
                                    <p:animEffect transition="in" filter="fade">
                                      <p:cBhvr>
                                        <p:cTn id="65" dur="500"/>
                                        <p:tgtEl>
                                          <p:spTgt spid="7">
                                            <p:graphicEl>
                                              <a:dgm id="{9BB44B04-0EE7-4880-A27F-7393E5C647A0}"/>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graphicEl>
                                              <a:dgm id="{2E81610D-C806-420B-B67F-2DB3DE2196D3}"/>
                                            </p:graphicEl>
                                          </p:spTgt>
                                        </p:tgtEl>
                                        <p:attrNameLst>
                                          <p:attrName>style.visibility</p:attrName>
                                        </p:attrNameLst>
                                      </p:cBhvr>
                                      <p:to>
                                        <p:strVal val="visible"/>
                                      </p:to>
                                    </p:set>
                                    <p:animEffect transition="in" filter="fade">
                                      <p:cBhvr>
                                        <p:cTn id="68" dur="500"/>
                                        <p:tgtEl>
                                          <p:spTgt spid="7">
                                            <p:graphicEl>
                                              <a:dgm id="{2E81610D-C806-420B-B67F-2DB3DE2196D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
                                            <p:graphicEl>
                                              <a:dgm id="{36C6CFA6-984E-4ED4-A111-67779CE75AA3}"/>
                                            </p:graphicEl>
                                          </p:spTgt>
                                        </p:tgtEl>
                                        <p:attrNameLst>
                                          <p:attrName>style.visibility</p:attrName>
                                        </p:attrNameLst>
                                      </p:cBhvr>
                                      <p:to>
                                        <p:strVal val="visible"/>
                                      </p:to>
                                    </p:set>
                                    <p:animEffect transition="in" filter="fade">
                                      <p:cBhvr>
                                        <p:cTn id="73" dur="500"/>
                                        <p:tgtEl>
                                          <p:spTgt spid="7">
                                            <p:graphicEl>
                                              <a:dgm id="{36C6CFA6-984E-4ED4-A111-67779CE75AA3}"/>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
                                            <p:graphicEl>
                                              <a:dgm id="{2DC5D214-5750-4C7B-A663-220C53D2B435}"/>
                                            </p:graphicEl>
                                          </p:spTgt>
                                        </p:tgtEl>
                                        <p:attrNameLst>
                                          <p:attrName>style.visibility</p:attrName>
                                        </p:attrNameLst>
                                      </p:cBhvr>
                                      <p:to>
                                        <p:strVal val="visible"/>
                                      </p:to>
                                    </p:set>
                                    <p:animEffect transition="in" filter="fade">
                                      <p:cBhvr>
                                        <p:cTn id="76" dur="500"/>
                                        <p:tgtEl>
                                          <p:spTgt spid="7">
                                            <p:graphicEl>
                                              <a:dgm id="{2DC5D214-5750-4C7B-A663-220C53D2B435}"/>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
                                            <p:graphicEl>
                                              <a:dgm id="{6C45BAB1-FAD6-4880-B06F-137ABC91CA16}"/>
                                            </p:graphicEl>
                                          </p:spTgt>
                                        </p:tgtEl>
                                        <p:attrNameLst>
                                          <p:attrName>style.visibility</p:attrName>
                                        </p:attrNameLst>
                                      </p:cBhvr>
                                      <p:to>
                                        <p:strVal val="visible"/>
                                      </p:to>
                                    </p:set>
                                    <p:animEffect transition="in" filter="fade">
                                      <p:cBhvr>
                                        <p:cTn id="79" dur="500"/>
                                        <p:tgtEl>
                                          <p:spTgt spid="7">
                                            <p:graphicEl>
                                              <a:dgm id="{6C45BAB1-FAD6-4880-B06F-137ABC91CA16}"/>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
                                            <p:graphicEl>
                                              <a:dgm id="{1F9DE0C6-9A47-4519-86E1-464AEE583F9D}"/>
                                            </p:graphicEl>
                                          </p:spTgt>
                                        </p:tgtEl>
                                        <p:attrNameLst>
                                          <p:attrName>style.visibility</p:attrName>
                                        </p:attrNameLst>
                                      </p:cBhvr>
                                      <p:to>
                                        <p:strVal val="visible"/>
                                      </p:to>
                                    </p:set>
                                    <p:animEffect transition="in" filter="fade">
                                      <p:cBhvr>
                                        <p:cTn id="84" dur="500"/>
                                        <p:tgtEl>
                                          <p:spTgt spid="7">
                                            <p:graphicEl>
                                              <a:dgm id="{1F9DE0C6-9A47-4519-86E1-464AEE583F9D}"/>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
                                            <p:graphicEl>
                                              <a:dgm id="{7D8B5E2A-58E7-4833-B440-E1B96E238F52}"/>
                                            </p:graphicEl>
                                          </p:spTgt>
                                        </p:tgtEl>
                                        <p:attrNameLst>
                                          <p:attrName>style.visibility</p:attrName>
                                        </p:attrNameLst>
                                      </p:cBhvr>
                                      <p:to>
                                        <p:strVal val="visible"/>
                                      </p:to>
                                    </p:set>
                                    <p:animEffect transition="in" filter="fade">
                                      <p:cBhvr>
                                        <p:cTn id="87" dur="500"/>
                                        <p:tgtEl>
                                          <p:spTgt spid="7">
                                            <p:graphicEl>
                                              <a:dgm id="{7D8B5E2A-58E7-4833-B440-E1B96E238F5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
                                            <p:graphicEl>
                                              <a:dgm id="{06E5AB6C-6962-4AE8-B06C-80294E99856F}"/>
                                            </p:graphicEl>
                                          </p:spTgt>
                                        </p:tgtEl>
                                        <p:attrNameLst>
                                          <p:attrName>style.visibility</p:attrName>
                                        </p:attrNameLst>
                                      </p:cBhvr>
                                      <p:to>
                                        <p:strVal val="visible"/>
                                      </p:to>
                                    </p:set>
                                    <p:animEffect transition="in" filter="fade">
                                      <p:cBhvr>
                                        <p:cTn id="90" dur="500"/>
                                        <p:tgtEl>
                                          <p:spTgt spid="7">
                                            <p:graphicEl>
                                              <a:dgm id="{06E5AB6C-6962-4AE8-B06C-80294E99856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3DFDA-8637-4082-A042-07C920B63B05}"/>
              </a:ext>
            </a:extLst>
          </p:cNvPr>
          <p:cNvSpPr>
            <a:spLocks noGrp="1"/>
          </p:cNvSpPr>
          <p:nvPr>
            <p:ph type="body" sz="quarter" idx="10"/>
          </p:nvPr>
        </p:nvSpPr>
        <p:spPr>
          <a:xfrm>
            <a:off x="5019790" y="4148646"/>
            <a:ext cx="6802435" cy="2845879"/>
          </a:xfrm>
          <a:prstGeom prst="rect">
            <a:avLst/>
          </a:prstGeom>
        </p:spPr>
        <p:txBody>
          <a:bodyPr wrap="square" anchor="ctr">
            <a:noAutofit/>
          </a:bodyPr>
          <a:lstStyle/>
          <a:p>
            <a:pPr algn="l"/>
            <a:r>
              <a:rPr lang="en-US" sz="1600" dirty="0">
                <a:solidFill>
                  <a:srgbClr val="24292E"/>
                </a:solidFill>
                <a:latin typeface="Segoe UI" panose="020B0502040204020203" pitchFamily="34" charset="0"/>
                <a:cs typeface="Segoe UI" panose="020B0502040204020203" pitchFamily="34" charset="0"/>
              </a:rPr>
              <a:t>Enterprise enrolment roles links users with their </a:t>
            </a:r>
            <a:r>
              <a:rPr lang="en-US" sz="1600" b="1" dirty="0">
                <a:solidFill>
                  <a:srgbClr val="24292E"/>
                </a:solidFill>
                <a:latin typeface="Segoe UI" panose="020B0502040204020203" pitchFamily="34" charset="0"/>
                <a:cs typeface="Segoe UI" panose="020B0502040204020203" pitchFamily="34" charset="0"/>
              </a:rPr>
              <a:t>functional role </a:t>
            </a:r>
            <a:r>
              <a:rPr lang="en-US" sz="1600" dirty="0">
                <a:solidFill>
                  <a:srgbClr val="24292E"/>
                </a:solidFill>
                <a:latin typeface="Segoe UI" panose="020B0502040204020203" pitchFamily="34" charset="0"/>
                <a:cs typeface="Segoe UI" panose="020B0502040204020203" pitchFamily="34" charset="0"/>
              </a:rPr>
              <a:t>and consists of</a:t>
            </a:r>
          </a:p>
          <a:p>
            <a:pPr marL="621671" lvl="1" indent="-388572">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Enterprise Administrator</a:t>
            </a:r>
          </a:p>
          <a:p>
            <a:pPr marL="621671" lvl="1" indent="-388572">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Department Administrator</a:t>
            </a:r>
          </a:p>
          <a:p>
            <a:pPr marL="621671" lvl="1" indent="-388572">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Account Owner</a:t>
            </a:r>
          </a:p>
          <a:p>
            <a:pPr marL="621671" lvl="1" indent="-388572">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Service Administrator</a:t>
            </a:r>
          </a:p>
          <a:p>
            <a:pPr marL="621671" lvl="1" indent="-388572">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Notification Contact</a:t>
            </a:r>
          </a:p>
          <a:p>
            <a:pPr lvl="0"/>
            <a:endParaRPr lang="en-GB" sz="2000"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614252" y="4241430"/>
            <a:ext cx="3247015" cy="1405978"/>
          </a:xfrm>
          <a:prstGeom prst="rect">
            <a:avLst/>
          </a:prstGeom>
        </p:spPr>
        <p:txBody>
          <a:bodyPr wrap="square" anchor="ctr">
            <a:noAutofit/>
          </a:bodyPr>
          <a:lstStyle/>
          <a:p>
            <a:r>
              <a:rPr lang="en-GB" sz="2856" dirty="0">
                <a:solidFill>
                  <a:schemeClr val="accent2"/>
                </a:solidFill>
              </a:rPr>
              <a:t>Define Azure AD Tenants</a:t>
            </a:r>
            <a:br>
              <a:rPr lang="en-GB" sz="2856" dirty="0">
                <a:solidFill>
                  <a:schemeClr val="bg1">
                    <a:lumMod val="95000"/>
                  </a:schemeClr>
                </a:solidFill>
              </a:rPr>
            </a:br>
            <a:endParaRPr lang="en-GB" sz="2856" dirty="0">
              <a:solidFill>
                <a:schemeClr val="bg1">
                  <a:lumMod val="95000"/>
                </a:schemeClr>
              </a:solidFill>
            </a:endParaRPr>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40000" y="432000"/>
            <a:ext cx="2420313" cy="2500571"/>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3599" dirty="0">
                <a:solidFill>
                  <a:schemeClr val="tx2"/>
                </a:solidFill>
              </a:rPr>
              <a:t>Enterprise Enrolment &amp; Azure AD Tenants</a:t>
            </a:r>
            <a:br>
              <a:rPr lang="en-GB" sz="3599" dirty="0"/>
            </a:br>
            <a:endParaRPr lang="en-GB" sz="3599"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632771"/>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098" name="Picture 2" descr="CAF enterprise-scale landing zone architecture">
            <a:extLst>
              <a:ext uri="{FF2B5EF4-FFF2-40B4-BE49-F238E27FC236}">
                <a16:creationId xmlns:a16="http://schemas.microsoft.com/office/drawing/2014/main" id="{9BB21486-4A80-47B9-A22B-EDD1ABD2B74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69125" y="176697"/>
            <a:ext cx="5684524" cy="38224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0140CC1-1E18-46D7-AE99-D15871D3A2F7}"/>
              </a:ext>
            </a:extLst>
          </p:cNvPr>
          <p:cNvSpPr/>
          <p:nvPr/>
        </p:nvSpPr>
        <p:spPr bwMode="auto">
          <a:xfrm>
            <a:off x="8040914" y="176697"/>
            <a:ext cx="2912735" cy="151242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97258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5041037" y="4429739"/>
            <a:ext cx="6801469" cy="1877437"/>
          </a:xfrm>
        </p:spPr>
        <p:txBody>
          <a:bodyPr/>
          <a:lstStyle/>
          <a:p>
            <a:r>
              <a:rPr lang="en-US" sz="1600" b="1" dirty="0">
                <a:solidFill>
                  <a:srgbClr val="24292E"/>
                </a:solidFill>
                <a:latin typeface="Segoe UI" panose="020B0502040204020203" pitchFamily="34" charset="0"/>
                <a:cs typeface="Segoe UI" panose="020B0502040204020203" pitchFamily="34" charset="0"/>
              </a:rPr>
              <a:t>A critical design decision </a:t>
            </a:r>
            <a:r>
              <a:rPr lang="en-US" sz="1600" dirty="0">
                <a:solidFill>
                  <a:srgbClr val="24292E"/>
                </a:solidFill>
                <a:latin typeface="Segoe UI" panose="020B0502040204020203" pitchFamily="34" charset="0"/>
                <a:cs typeface="Segoe UI" panose="020B0502040204020203" pitchFamily="34" charset="0"/>
              </a:rPr>
              <a:t>enterprise organization must make when adopting Azure is whether to:</a:t>
            </a:r>
          </a:p>
          <a:p>
            <a:pPr marL="388572" indent="-388572">
              <a:buFont typeface="Arial" panose="020B0604020202020204" pitchFamily="34" charset="0"/>
              <a:buChar char="•"/>
            </a:pPr>
            <a:r>
              <a:rPr lang="en-US" sz="1600" b="1" dirty="0">
                <a:solidFill>
                  <a:srgbClr val="24292E"/>
                </a:solidFill>
                <a:latin typeface="Segoe UI" panose="020B0502040204020203" pitchFamily="34" charset="0"/>
                <a:cs typeface="Segoe UI" panose="020B0502040204020203" pitchFamily="34" charset="0"/>
              </a:rPr>
              <a:t> extend </a:t>
            </a:r>
            <a:r>
              <a:rPr lang="en-US" sz="1600" dirty="0">
                <a:solidFill>
                  <a:srgbClr val="24292E"/>
                </a:solidFill>
                <a:latin typeface="Segoe UI" panose="020B0502040204020203" pitchFamily="34" charset="0"/>
                <a:cs typeface="Segoe UI" panose="020B0502040204020203" pitchFamily="34" charset="0"/>
              </a:rPr>
              <a:t>an existing on-premises identity domain into Azure</a:t>
            </a:r>
          </a:p>
          <a:p>
            <a:r>
              <a:rPr lang="en-US" sz="1600" dirty="0">
                <a:solidFill>
                  <a:srgbClr val="24292E"/>
                </a:solidFill>
                <a:latin typeface="Segoe UI" panose="020B0502040204020203" pitchFamily="34" charset="0"/>
                <a:cs typeface="Segoe UI" panose="020B0502040204020203" pitchFamily="34" charset="0"/>
              </a:rPr>
              <a:t>or </a:t>
            </a:r>
          </a:p>
          <a:p>
            <a:pPr marL="388572" indent="-388572">
              <a:buFont typeface="Arial" panose="020B0604020202020204" pitchFamily="34" charset="0"/>
              <a:buChar char="•"/>
            </a:pPr>
            <a:r>
              <a:rPr lang="en-US" sz="1600" b="1" dirty="0">
                <a:solidFill>
                  <a:srgbClr val="24292E"/>
                </a:solidFill>
                <a:latin typeface="Segoe UI" panose="020B0502040204020203" pitchFamily="34" charset="0"/>
                <a:cs typeface="Segoe UI" panose="020B0502040204020203" pitchFamily="34" charset="0"/>
              </a:rPr>
              <a:t>create</a:t>
            </a:r>
            <a:r>
              <a:rPr lang="en-US" sz="1600" dirty="0">
                <a:solidFill>
                  <a:srgbClr val="24292E"/>
                </a:solidFill>
                <a:latin typeface="Segoe UI" panose="020B0502040204020203" pitchFamily="34" charset="0"/>
                <a:cs typeface="Segoe UI" panose="020B0502040204020203" pitchFamily="34" charset="0"/>
              </a:rPr>
              <a:t> a brand new one</a:t>
            </a:r>
            <a:endParaRPr lang="en-GB" sz="1600" dirty="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440000" y="432000"/>
            <a:ext cx="2759485" cy="1694838"/>
          </a:xfrm>
        </p:spPr>
        <p:txBody>
          <a:bodyPr anchor="t"/>
          <a:lstStyle/>
          <a:p>
            <a:r>
              <a:rPr lang="en-GB" dirty="0">
                <a:solidFill>
                  <a:schemeClr val="tx2"/>
                </a:solidFill>
              </a:rPr>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80000" y="432000"/>
            <a:ext cx="933071" cy="933071"/>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51820" y="3715376"/>
            <a:ext cx="3442884" cy="187230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dirty="0">
                <a:solidFill>
                  <a:schemeClr val="accent2"/>
                </a:solidFill>
              </a:rPr>
              <a:t>Planning for Authentication Inside the Landing Zone</a:t>
            </a:r>
            <a:br>
              <a:rPr lang="en-GB" sz="3599" b="1" dirty="0"/>
            </a:br>
            <a:endParaRPr lang="en-GB" sz="3599"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885637" y="254346"/>
            <a:ext cx="6482571" cy="2954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6092152" y="870857"/>
            <a:ext cx="5223883" cy="1045029"/>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0A32669-BE59-4C5E-9F43-9017847F3116}"/>
              </a:ext>
            </a:extLst>
          </p:cNvPr>
          <p:cNvSpPr>
            <a:spLocks noGrp="1"/>
          </p:cNvSpPr>
          <p:nvPr>
            <p:ph type="body" sz="quarter" idx="10"/>
          </p:nvPr>
        </p:nvSpPr>
        <p:spPr>
          <a:xfrm>
            <a:off x="4714606" y="4040738"/>
            <a:ext cx="7606836" cy="3112840"/>
          </a:xfrm>
        </p:spPr>
        <p:txBody>
          <a:bodyPr/>
          <a:lstStyle/>
          <a:p>
            <a:pPr>
              <a:spcAft>
                <a:spcPts val="0"/>
              </a:spcAft>
            </a:pPr>
            <a:r>
              <a:rPr lang="en-GB" sz="1600" b="1" dirty="0">
                <a:latin typeface="Segoe UI" panose="020B0502040204020203" pitchFamily="34" charset="0"/>
                <a:cs typeface="Segoe UI" panose="020B0502040204020203" pitchFamily="34" charset="0"/>
              </a:rPr>
              <a:t>Subscription Organization and Governance</a:t>
            </a:r>
          </a:p>
          <a:p>
            <a:pPr marL="233143" indent="-233143">
              <a:spcAft>
                <a:spcPts val="0"/>
              </a:spcAft>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Use Management Group structure, within an AAD tenant, to support org mapping </a:t>
            </a:r>
          </a:p>
          <a:p>
            <a:pPr marL="233143" indent="-233143">
              <a:spcAft>
                <a:spcPts val="0"/>
              </a:spcAft>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Must be appropriately considered when planning Azure adoption at-scale</a:t>
            </a:r>
          </a:p>
          <a:p>
            <a:pPr>
              <a:spcAft>
                <a:spcPts val="0"/>
              </a:spcAft>
            </a:pPr>
            <a:r>
              <a:rPr lang="en-GB" sz="1600" b="1" dirty="0">
                <a:latin typeface="Segoe UI" panose="020B0502040204020203" pitchFamily="34" charset="0"/>
                <a:cs typeface="Segoe UI" panose="020B0502040204020203" pitchFamily="34" charset="0"/>
              </a:rPr>
              <a:t>Configure Subscription Quota and Capacity</a:t>
            </a:r>
          </a:p>
          <a:p>
            <a:pPr marL="262280" lvl="1" indent="-233143">
              <a:buFont typeface="Arial" panose="020B0604020202020204" pitchFamily="34" charset="0"/>
              <a:buChar char="•"/>
            </a:pPr>
            <a:r>
              <a:rPr lang="en-GB" sz="1600" dirty="0">
                <a:latin typeface="Segoe UI" panose="020B0502040204020203" pitchFamily="34" charset="0"/>
                <a:cs typeface="Segoe UI" panose="020B0502040204020203" pitchFamily="34" charset="0"/>
              </a:rPr>
              <a:t>Platform limits and quotas within the Azure platform for services</a:t>
            </a:r>
          </a:p>
          <a:p>
            <a:pPr marL="262280" lvl="1" indent="-233143">
              <a:buFont typeface="Arial" panose="020B0604020202020204" pitchFamily="34" charset="0"/>
              <a:buChar char="•"/>
            </a:pPr>
            <a:r>
              <a:rPr lang="en-GB" sz="1600" dirty="0">
                <a:latin typeface="Segoe UI" panose="020B0502040204020203" pitchFamily="34" charset="0"/>
                <a:cs typeface="Segoe UI" panose="020B0502040204020203" pitchFamily="34" charset="0"/>
              </a:rPr>
              <a:t>Availability of required SKUs in chosen Azure regions</a:t>
            </a:r>
          </a:p>
          <a:p>
            <a:pPr marL="262280" lvl="1" indent="-233143">
              <a:buFont typeface="Arial" panose="020B0604020202020204" pitchFamily="34" charset="0"/>
              <a:buChar char="•"/>
            </a:pPr>
            <a:r>
              <a:rPr lang="en-GB" sz="1600" dirty="0">
                <a:latin typeface="Segoe UI" panose="020B0502040204020203" pitchFamily="34" charset="0"/>
                <a:cs typeface="Segoe UI" panose="020B0502040204020203" pitchFamily="34" charset="0"/>
              </a:rPr>
              <a:t>Subscription quotas are not capacity guarantees and are per region</a:t>
            </a:r>
          </a:p>
          <a:p>
            <a:pPr>
              <a:spcAft>
                <a:spcPts val="0"/>
              </a:spcAft>
            </a:pPr>
            <a:r>
              <a:rPr lang="en-GB" sz="1600" b="1" dirty="0">
                <a:latin typeface="Segoe UI" panose="020B0502040204020203" pitchFamily="34" charset="0"/>
                <a:cs typeface="Segoe UI" panose="020B0502040204020203" pitchFamily="34" charset="0"/>
              </a:rPr>
              <a:t>Establish Cost Management</a:t>
            </a:r>
          </a:p>
          <a:p>
            <a:pPr marL="262280" lvl="1" indent="-233143">
              <a:buFont typeface="Arial" panose="020B0604020202020204" pitchFamily="34" charset="0"/>
              <a:buChar char="•"/>
            </a:pPr>
            <a:r>
              <a:rPr lang="en-GB" sz="1600" dirty="0">
                <a:latin typeface="Segoe UI" panose="020B0502040204020203" pitchFamily="34" charset="0"/>
                <a:cs typeface="Segoe UI" panose="020B0502040204020203" pitchFamily="34" charset="0"/>
              </a:rPr>
              <a:t>Potential need for chargeback models where shared PaaS services are concerned, such as ASE which may need to be shared to achieve higher density</a:t>
            </a:r>
          </a:p>
          <a:p>
            <a:pPr marL="262280" lvl="1" indent="-233143">
              <a:buFont typeface="Arial" panose="020B0604020202020204" pitchFamily="34" charset="0"/>
              <a:buChar char="•"/>
            </a:pPr>
            <a:r>
              <a:rPr lang="en-GB" sz="1600" dirty="0">
                <a:latin typeface="Segoe UI" panose="020B0502040204020203" pitchFamily="34" charset="0"/>
                <a:cs typeface="Segoe UI" panose="020B0502040204020203" pitchFamily="34" charset="0"/>
              </a:rPr>
              <a:t>Shutdown schedule for non-prod workloads to optimise costs</a:t>
            </a:r>
          </a:p>
          <a:p>
            <a:pPr>
              <a:spcAft>
                <a:spcPts val="0"/>
              </a:spcAft>
            </a:pPr>
            <a:endParaRPr lang="en-GB" sz="1428"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440000" y="432000"/>
            <a:ext cx="2834479" cy="2896166"/>
          </a:xfrm>
          <a:prstGeom prst="rect">
            <a:avLst/>
          </a:prstGeom>
        </p:spPr>
        <p:txBody>
          <a:bodyPr wrap="square" anchor="t">
            <a:normAutofit/>
          </a:bodyPr>
          <a:lstStyle/>
          <a:p>
            <a:r>
              <a:rPr lang="en-GB" dirty="0">
                <a:solidFill>
                  <a:schemeClr val="tx2"/>
                </a:solidFill>
              </a:rPr>
              <a:t>Management Group &amp; Subscription 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80000" y="432000"/>
            <a:ext cx="933071" cy="933071"/>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62799" y="3910464"/>
            <a:ext cx="3442884" cy="1909580"/>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dirty="0">
                <a:solidFill>
                  <a:schemeClr val="accent2"/>
                </a:solidFill>
              </a:rPr>
              <a:t>Define Hierarchy, Quota &amp; Capacity, and Manage Cost</a:t>
            </a:r>
            <a:br>
              <a:rPr lang="en-GB" sz="3599" b="1" dirty="0"/>
            </a:br>
            <a:endParaRPr lang="en-GB" sz="3599" dirty="0"/>
          </a:p>
        </p:txBody>
      </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400851" y="231728"/>
            <a:ext cx="5314537" cy="36787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348677" y="1159529"/>
            <a:ext cx="5295623" cy="2466539"/>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77991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0000" y="432000"/>
            <a:ext cx="2661213" cy="2896166"/>
          </a:xfrm>
          <a:prstGeom prst="rect">
            <a:avLst/>
          </a:prstGeom>
        </p:spPr>
        <p:txBody>
          <a:bodyPr wrap="square" anchor="t">
            <a:normAutofit/>
          </a:bodyPr>
          <a:lstStyle/>
          <a:p>
            <a:r>
              <a:rPr lang="en-GB" dirty="0">
                <a:solidFill>
                  <a:schemeClr val="tx2"/>
                </a:solidFill>
              </a:rPr>
              <a:t>Network Topology &amp; Connectivity</a:t>
            </a:r>
            <a:br>
              <a:rPr lang="en-GB" dirty="0">
                <a:solidFill>
                  <a:schemeClr val="tx2"/>
                </a:solidFill>
              </a:rPr>
            </a:br>
            <a:endParaRPr lang="en-GB" dirty="0">
              <a:solidFill>
                <a:schemeClr val="tx2"/>
              </a:solidFill>
            </a:endParaRPr>
          </a:p>
        </p:txBody>
      </p:sp>
      <p:grpSp>
        <p:nvGrpSpPr>
          <p:cNvPr id="3" name="Group 2">
            <a:extLst>
              <a:ext uri="{FF2B5EF4-FFF2-40B4-BE49-F238E27FC236}">
                <a16:creationId xmlns:a16="http://schemas.microsoft.com/office/drawing/2014/main" id="{299160A9-E8DC-4236-AE98-8EAF740B6B99}"/>
              </a:ext>
            </a:extLst>
          </p:cNvPr>
          <p:cNvGrpSpPr/>
          <p:nvPr/>
        </p:nvGrpSpPr>
        <p:grpSpPr>
          <a:xfrm>
            <a:off x="180000" y="432000"/>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855982" y="4435179"/>
            <a:ext cx="7357089"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dirty="0">
                <a:cs typeface="Calibri" panose="020F0502020204030204" pitchFamily="34" charset="0"/>
              </a:rPr>
              <a:t>Consider the following design elements:</a:t>
            </a:r>
          </a:p>
          <a:p>
            <a:endParaRPr lang="en-US" sz="1600" dirty="0">
              <a:cs typeface="Calibri" panose="020F0502020204030204" pitchFamily="34" charset="0"/>
            </a:endParaRPr>
          </a:p>
          <a:p>
            <a:pPr marL="233143" indent="-233143">
              <a:buFont typeface="Arial" panose="020B0604020202020204" pitchFamily="34" charset="0"/>
              <a:buChar char="•"/>
            </a:pPr>
            <a:r>
              <a:rPr lang="en-US" sz="1600" dirty="0">
                <a:cs typeface="Calibri" panose="020F0502020204030204" pitchFamily="34" charset="0"/>
              </a:rPr>
              <a:t>Planning for IP Addressing</a:t>
            </a:r>
          </a:p>
          <a:p>
            <a:pPr marL="233143" indent="-233143">
              <a:buFont typeface="Arial" panose="020B0604020202020204" pitchFamily="34" charset="0"/>
              <a:buChar char="•"/>
            </a:pPr>
            <a:r>
              <a:rPr lang="en-US" sz="1600" dirty="0">
                <a:cs typeface="Calibri" panose="020F0502020204030204" pitchFamily="34" charset="0"/>
              </a:rPr>
              <a:t>Configure DNS</a:t>
            </a:r>
          </a:p>
          <a:p>
            <a:pPr marL="233143" indent="-233143">
              <a:buFont typeface="Arial" panose="020B0604020202020204" pitchFamily="34" charset="0"/>
              <a:buChar char="•"/>
            </a:pPr>
            <a:r>
              <a:rPr lang="en-US" sz="1600" dirty="0">
                <a:cs typeface="Calibri" panose="020F0502020204030204" pitchFamily="34" charset="0"/>
              </a:rPr>
              <a:t>Define an Azure Networking Topology</a:t>
            </a:r>
          </a:p>
          <a:p>
            <a:pPr marL="233143" indent="-233143">
              <a:buFont typeface="Arial" panose="020B0604020202020204" pitchFamily="34" charset="0"/>
              <a:buChar char="•"/>
            </a:pPr>
            <a:r>
              <a:rPr lang="en-US" sz="1600" dirty="0">
                <a:cs typeface="Calibri" panose="020F0502020204030204" pitchFamily="34" charset="0"/>
              </a:rPr>
              <a:t>Azure VWAN (Microsoft Managed)</a:t>
            </a:r>
          </a:p>
          <a:p>
            <a:pPr marL="233143" indent="-233143">
              <a:buFont typeface="Arial" panose="020B0604020202020204" pitchFamily="34" charset="0"/>
              <a:buChar char="•"/>
            </a:pPr>
            <a:r>
              <a:rPr lang="en-US" sz="1600" dirty="0">
                <a:cs typeface="Calibri" panose="020F0502020204030204" pitchFamily="34" charset="0"/>
              </a:rPr>
              <a:t>Traditional Azure networking (Customer Managed)</a:t>
            </a:r>
          </a:p>
          <a:p>
            <a:pPr marL="233143" indent="-233143">
              <a:buFont typeface="Arial" panose="020B0604020202020204" pitchFamily="34" charset="0"/>
              <a:buChar char="•"/>
            </a:pPr>
            <a:r>
              <a:rPr lang="en-US" sz="1600" dirty="0">
                <a:cs typeface="Calibri" panose="020F0502020204030204" pitchFamily="34" charset="0"/>
              </a:rPr>
              <a:t>Walkthrough – Enterprise-scale network topology (VWAN-based)</a:t>
            </a:r>
          </a:p>
          <a:p>
            <a:pPr marL="233143" indent="-233143">
              <a:buFont typeface="Arial" panose="020B0604020202020204" pitchFamily="34" charset="0"/>
              <a:buChar char="•"/>
            </a:pPr>
            <a:r>
              <a:rPr lang="en-US" sz="1600" dirty="0">
                <a:cs typeface="Calibri" panose="020F0502020204030204" pitchFamily="34" charset="0"/>
              </a:rPr>
              <a:t>Connectivity to Azure</a:t>
            </a: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9546" y="158899"/>
            <a:ext cx="6189243" cy="39279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5329111" y="57300"/>
            <a:ext cx="6410833" cy="3060074"/>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a:extLst>
              <a:ext uri="{FF2B5EF4-FFF2-40B4-BE49-F238E27FC236}">
                <a16:creationId xmlns:a16="http://schemas.microsoft.com/office/drawing/2014/main" id="{16210FB2-486F-4EE2-BB45-4ABFF4B766FD}"/>
              </a:ext>
            </a:extLst>
          </p:cNvPr>
          <p:cNvSpPr txBox="1">
            <a:spLocks/>
          </p:cNvSpPr>
          <p:nvPr/>
        </p:nvSpPr>
        <p:spPr>
          <a:xfrm>
            <a:off x="662799" y="4206035"/>
            <a:ext cx="3442884" cy="131843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dirty="0">
                <a:solidFill>
                  <a:schemeClr val="accent2"/>
                </a:solidFill>
              </a:rPr>
              <a:t>Define basic Networking Architecture </a:t>
            </a:r>
            <a:endParaRPr lang="en-GB" sz="3599"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0000" y="432000"/>
            <a:ext cx="3047784" cy="2896166"/>
          </a:xfrm>
          <a:prstGeom prst="rect">
            <a:avLst/>
          </a:prstGeom>
        </p:spPr>
        <p:txBody>
          <a:bodyPr wrap="square" anchor="t">
            <a:normAutofit/>
          </a:bodyPr>
          <a:lstStyle/>
          <a:p>
            <a:r>
              <a:rPr lang="en-GB" dirty="0">
                <a:solidFill>
                  <a:schemeClr val="tx2"/>
                </a:solidFill>
              </a:rPr>
              <a:t>Management &amp; Monitoring</a:t>
            </a:r>
            <a:br>
              <a:rPr lang="en-GB" dirty="0">
                <a:solidFill>
                  <a:schemeClr val="tx2"/>
                </a:solidFill>
              </a:rPr>
            </a:br>
            <a:endParaRPr lang="en-GB" dirty="0">
              <a:solidFill>
                <a:schemeClr val="tx2"/>
              </a:solidFill>
            </a:endParaRPr>
          </a:p>
        </p:txBody>
      </p:sp>
      <p:sp>
        <p:nvSpPr>
          <p:cNvPr id="8" name="TextBox 7">
            <a:extLst>
              <a:ext uri="{FF2B5EF4-FFF2-40B4-BE49-F238E27FC236}">
                <a16:creationId xmlns:a16="http://schemas.microsoft.com/office/drawing/2014/main" id="{0D7A773F-DC88-4F58-9945-B6CB4289C08E}"/>
              </a:ext>
            </a:extLst>
          </p:cNvPr>
          <p:cNvSpPr txBox="1"/>
          <p:nvPr/>
        </p:nvSpPr>
        <p:spPr>
          <a:xfrm>
            <a:off x="4907504" y="5266865"/>
            <a:ext cx="6733017" cy="1154162"/>
          </a:xfrm>
          <a:prstGeom prst="rect">
            <a:avLst/>
          </a:prstGeom>
          <a:noFill/>
        </p:spPr>
        <p:txBody>
          <a:bodyPr wrap="square">
            <a:spAutoFit/>
          </a:bodyPr>
          <a:lstStyle/>
          <a:p>
            <a:pPr marL="388572" indent="-388572">
              <a:spcAft>
                <a:spcPts val="612"/>
              </a:spcAft>
              <a:buFont typeface="Arial" panose="020B0604020202020204" pitchFamily="34" charset="0"/>
              <a:buChar char="•"/>
            </a:pPr>
            <a:r>
              <a:rPr lang="en-US" sz="1600" b="1" dirty="0">
                <a:solidFill>
                  <a:srgbClr val="24292E"/>
                </a:solidFill>
                <a:latin typeface="Segoe UI" panose="020B0502040204020203" pitchFamily="34" charset="0"/>
                <a:cs typeface="Segoe UI" panose="020B0502040204020203" pitchFamily="34" charset="0"/>
              </a:rPr>
              <a:t>Log Analytics workspace </a:t>
            </a:r>
            <a:r>
              <a:rPr lang="en-US" sz="1600" dirty="0">
                <a:solidFill>
                  <a:srgbClr val="24292E"/>
                </a:solidFill>
                <a:latin typeface="Segoe UI" panose="020B0502040204020203" pitchFamily="34" charset="0"/>
                <a:cs typeface="Segoe UI" panose="020B0502040204020203" pitchFamily="34" charset="0"/>
              </a:rPr>
              <a:t>is an administrative boundary</a:t>
            </a:r>
            <a:br>
              <a:rPr lang="en-US" sz="1600" dirty="0">
                <a:latin typeface="Segoe UI" panose="020B0502040204020203" pitchFamily="34" charset="0"/>
                <a:cs typeface="Segoe UI" panose="020B0502040204020203" pitchFamily="34" charset="0"/>
              </a:rPr>
            </a:br>
            <a:r>
              <a:rPr lang="en-US" sz="1600" dirty="0">
                <a:solidFill>
                  <a:srgbClr val="24292E"/>
                </a:solidFill>
                <a:latin typeface="Segoe UI" panose="020B0502040204020203" pitchFamily="34" charset="0"/>
                <a:cs typeface="Segoe UI" panose="020B0502040204020203" pitchFamily="34" charset="0"/>
              </a:rPr>
              <a:t>Security audit logging and achieving a horizontal security lens across the entire customer Azure estate</a:t>
            </a:r>
          </a:p>
          <a:p>
            <a:pPr marL="388572" indent="-388572">
              <a:spcAft>
                <a:spcPts val="612"/>
              </a:spcAft>
              <a:buFont typeface="Arial" panose="020B0604020202020204" pitchFamily="34" charset="0"/>
              <a:buChar char="•"/>
            </a:pPr>
            <a:r>
              <a:rPr lang="en-US" sz="1600" b="1" dirty="0">
                <a:solidFill>
                  <a:srgbClr val="24292E"/>
                </a:solidFill>
                <a:latin typeface="Segoe UI" panose="020B0502040204020203" pitchFamily="34" charset="0"/>
                <a:cs typeface="Segoe UI" panose="020B0502040204020203" pitchFamily="34" charset="0"/>
              </a:rPr>
              <a:t>Azure data retention thresholds </a:t>
            </a:r>
            <a:r>
              <a:rPr lang="en-US" sz="1600" dirty="0">
                <a:solidFill>
                  <a:srgbClr val="24292E"/>
                </a:solidFill>
                <a:latin typeface="Segoe UI" panose="020B0502040204020203" pitchFamily="34" charset="0"/>
                <a:cs typeface="Segoe UI" panose="020B0502040204020203" pitchFamily="34" charset="0"/>
              </a:rPr>
              <a:t>and requirements for archiving</a:t>
            </a:r>
            <a:endParaRPr lang="en-US" sz="1600" b="1" dirty="0">
              <a:solidFill>
                <a:srgbClr val="24292E"/>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AC10CB41-0CBB-40B6-A1FD-A153BE9B991C}"/>
              </a:ext>
            </a:extLst>
          </p:cNvPr>
          <p:cNvGrpSpPr/>
          <p:nvPr/>
        </p:nvGrpSpPr>
        <p:grpSpPr>
          <a:xfrm>
            <a:off x="180000" y="432000"/>
            <a:ext cx="933071" cy="933071"/>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81089" y="3917318"/>
            <a:ext cx="3575900" cy="2335312"/>
          </a:xfrm>
          <a:prstGeom prst="rect">
            <a:avLst/>
          </a:prstGeom>
          <a:noFill/>
        </p:spPr>
        <p:txBody>
          <a:bodyPr wrap="square">
            <a:spAutoFit/>
          </a:bodyPr>
          <a:lstStyle/>
          <a:p>
            <a:pPr algn="l"/>
            <a:r>
              <a:rPr lang="en-US" sz="2856" spc="-50" dirty="0">
                <a:ln w="3175">
                  <a:noFill/>
                </a:ln>
                <a:solidFill>
                  <a:schemeClr val="accent2"/>
                </a:solidFill>
                <a:latin typeface="+mj-lt"/>
                <a:cs typeface="Segoe UI" pitchFamily="34" charset="0"/>
              </a:rPr>
              <a:t>Planning for Platform &amp; Application Management and Monitoring</a:t>
            </a:r>
          </a:p>
        </p:txBody>
      </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775" y="262186"/>
            <a:ext cx="4101663" cy="463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0000" y="432000"/>
            <a:ext cx="2666637" cy="2896166"/>
          </a:xfrm>
          <a:prstGeom prst="rect">
            <a:avLst/>
          </a:prstGeom>
        </p:spPr>
        <p:txBody>
          <a:bodyPr wrap="square" anchor="t">
            <a:normAutofit/>
          </a:bodyPr>
          <a:lstStyle/>
          <a:p>
            <a:r>
              <a:rPr lang="en-GB" dirty="0">
                <a:solidFill>
                  <a:schemeClr val="tx2"/>
                </a:solidFill>
              </a:rPr>
              <a:t>Business Continuity &amp; Disaster Recovery</a:t>
            </a:r>
            <a:br>
              <a:rPr lang="en-GB" dirty="0">
                <a:solidFill>
                  <a:schemeClr val="tx2"/>
                </a:solidFill>
              </a:rPr>
            </a:br>
            <a:endParaRPr lang="en-GB" dirty="0">
              <a:solidFill>
                <a:schemeClr val="tx2"/>
              </a:solidFill>
            </a:endParaRPr>
          </a:p>
        </p:txBody>
      </p:sp>
      <p:sp>
        <p:nvSpPr>
          <p:cNvPr id="6" name="TextBox 5">
            <a:extLst>
              <a:ext uri="{FF2B5EF4-FFF2-40B4-BE49-F238E27FC236}">
                <a16:creationId xmlns:a16="http://schemas.microsoft.com/office/drawing/2014/main" id="{13652C33-6913-4946-A58A-AF744D18BF78}"/>
              </a:ext>
            </a:extLst>
          </p:cNvPr>
          <p:cNvSpPr txBox="1"/>
          <p:nvPr/>
        </p:nvSpPr>
        <p:spPr>
          <a:xfrm>
            <a:off x="4633762" y="4868077"/>
            <a:ext cx="7492365" cy="1569660"/>
          </a:xfrm>
          <a:prstGeom prst="rect">
            <a:avLst/>
          </a:prstGeom>
          <a:noFill/>
        </p:spPr>
        <p:txBody>
          <a:bodyPr wrap="square">
            <a:spAutoFit/>
          </a:bodyPr>
          <a:lstStyle/>
          <a:p>
            <a:pPr algn="l"/>
            <a:r>
              <a:rPr lang="en-US" sz="1600" dirty="0">
                <a:solidFill>
                  <a:srgbClr val="24292E"/>
                </a:solidFill>
              </a:rPr>
              <a:t>Application and data availability requirements:</a:t>
            </a:r>
          </a:p>
          <a:p>
            <a:pPr algn="l"/>
            <a:r>
              <a:rPr lang="en-US" sz="1600" dirty="0">
                <a:solidFill>
                  <a:srgbClr val="24292E"/>
                </a:solidFill>
              </a:rPr>
              <a:t> </a:t>
            </a:r>
          </a:p>
          <a:p>
            <a:pPr marL="388572" indent="-388572">
              <a:buFont typeface="Arial" panose="020B0604020202020204" pitchFamily="34" charset="0"/>
              <a:buChar char="•"/>
            </a:pPr>
            <a:r>
              <a:rPr lang="en-US" sz="1600" b="1" dirty="0">
                <a:solidFill>
                  <a:srgbClr val="24292E"/>
                </a:solidFill>
              </a:rPr>
              <a:t>BCDR for PaaS </a:t>
            </a:r>
            <a:r>
              <a:rPr lang="en-US" sz="1600" dirty="0">
                <a:solidFill>
                  <a:srgbClr val="24292E"/>
                </a:solidFill>
              </a:rPr>
              <a:t>services and the availability of native DR and HA features</a:t>
            </a:r>
          </a:p>
          <a:p>
            <a:pPr marL="388572" indent="-388572">
              <a:buFont typeface="Arial" panose="020B0604020202020204" pitchFamily="34" charset="0"/>
              <a:buChar char="•"/>
            </a:pPr>
            <a:r>
              <a:rPr lang="en-US" sz="1600" dirty="0">
                <a:solidFill>
                  <a:srgbClr val="24292E"/>
                </a:solidFill>
              </a:rPr>
              <a:t>Support for </a:t>
            </a:r>
            <a:r>
              <a:rPr lang="en-US" sz="1600" b="1" dirty="0">
                <a:solidFill>
                  <a:srgbClr val="24292E"/>
                </a:solidFill>
              </a:rPr>
              <a:t>multi-region deployments </a:t>
            </a:r>
            <a:r>
              <a:rPr lang="en-US" sz="1600" dirty="0">
                <a:solidFill>
                  <a:srgbClr val="24292E"/>
                </a:solidFill>
              </a:rPr>
              <a:t>for failover purposes</a:t>
            </a:r>
          </a:p>
          <a:p>
            <a:pPr marL="388572" indent="-388572">
              <a:buFont typeface="Arial" panose="020B0604020202020204" pitchFamily="34" charset="0"/>
              <a:buChar char="•"/>
            </a:pPr>
            <a:r>
              <a:rPr lang="en-US" sz="1600" dirty="0">
                <a:solidFill>
                  <a:srgbClr val="24292E"/>
                </a:solidFill>
              </a:rPr>
              <a:t>Application operations with </a:t>
            </a:r>
            <a:r>
              <a:rPr lang="en-US" sz="1600" b="1" dirty="0">
                <a:solidFill>
                  <a:srgbClr val="24292E"/>
                </a:solidFill>
              </a:rPr>
              <a:t>reduced functionality or degraded performance</a:t>
            </a:r>
            <a:r>
              <a:rPr lang="en-US" sz="1600" dirty="0">
                <a:solidFill>
                  <a:srgbClr val="24292E"/>
                </a:solidFill>
              </a:rPr>
              <a:t> in the presence of an outage</a:t>
            </a:r>
          </a:p>
        </p:txBody>
      </p:sp>
      <p:sp>
        <p:nvSpPr>
          <p:cNvPr id="3" name="TextBox 2">
            <a:extLst>
              <a:ext uri="{FF2B5EF4-FFF2-40B4-BE49-F238E27FC236}">
                <a16:creationId xmlns:a16="http://schemas.microsoft.com/office/drawing/2014/main" id="{B7BD6EA2-4556-4913-883D-4C277A26052C}"/>
              </a:ext>
            </a:extLst>
          </p:cNvPr>
          <p:cNvSpPr txBox="1"/>
          <p:nvPr/>
        </p:nvSpPr>
        <p:spPr>
          <a:xfrm>
            <a:off x="480631" y="4325678"/>
            <a:ext cx="3575900" cy="542399"/>
          </a:xfrm>
          <a:prstGeom prst="rect">
            <a:avLst/>
          </a:prstGeom>
          <a:noFill/>
        </p:spPr>
        <p:txBody>
          <a:bodyPr wrap="square">
            <a:spAutoFit/>
          </a:bodyPr>
          <a:lstStyle/>
          <a:p>
            <a:pPr algn="l"/>
            <a:r>
              <a:rPr lang="en-US" sz="2856" spc="-50" dirty="0">
                <a:ln w="3175">
                  <a:noFill/>
                </a:ln>
                <a:solidFill>
                  <a:schemeClr val="accent2"/>
                </a:solidFill>
                <a:latin typeface="+mj-lt"/>
                <a:cs typeface="Segoe UI" pitchFamily="34" charset="0"/>
              </a:rPr>
              <a:t>Planning for BCDR</a:t>
            </a:r>
          </a:p>
        </p:txBody>
      </p:sp>
      <p:grpSp>
        <p:nvGrpSpPr>
          <p:cNvPr id="4" name="Group 3">
            <a:extLst>
              <a:ext uri="{FF2B5EF4-FFF2-40B4-BE49-F238E27FC236}">
                <a16:creationId xmlns:a16="http://schemas.microsoft.com/office/drawing/2014/main" id="{70C3CA9F-64AE-4188-B2EC-7BC66E8B06CD}"/>
              </a:ext>
            </a:extLst>
          </p:cNvPr>
          <p:cNvGrpSpPr/>
          <p:nvPr/>
        </p:nvGrpSpPr>
        <p:grpSpPr>
          <a:xfrm>
            <a:off x="180000" y="432000"/>
            <a:ext cx="933071" cy="933071"/>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381633" y="202914"/>
            <a:ext cx="3599633" cy="393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0000" y="432000"/>
            <a:ext cx="2804820" cy="2896166"/>
          </a:xfrm>
          <a:prstGeom prst="rect">
            <a:avLst/>
          </a:prstGeom>
        </p:spPr>
        <p:txBody>
          <a:bodyPr wrap="square" anchor="t">
            <a:normAutofit/>
          </a:bodyPr>
          <a:lstStyle/>
          <a:p>
            <a:r>
              <a:rPr lang="en-GB" dirty="0">
                <a:solidFill>
                  <a:schemeClr val="tx2"/>
                </a:solidFill>
              </a:rPr>
              <a:t>Security, Governance &amp; Compliance</a:t>
            </a:r>
            <a:br>
              <a:rPr lang="en-GB" dirty="0">
                <a:solidFill>
                  <a:schemeClr val="tx2"/>
                </a:solidFill>
              </a:rPr>
            </a:br>
            <a:endParaRPr lang="en-GB" dirty="0">
              <a:solidFill>
                <a:schemeClr val="tx2"/>
              </a:solidFill>
            </a:endParaRPr>
          </a:p>
        </p:txBody>
      </p:sp>
      <p:sp>
        <p:nvSpPr>
          <p:cNvPr id="6" name="TextBox 5">
            <a:extLst>
              <a:ext uri="{FF2B5EF4-FFF2-40B4-BE49-F238E27FC236}">
                <a16:creationId xmlns:a16="http://schemas.microsoft.com/office/drawing/2014/main" id="{E6E3F25D-E845-4D50-A03D-ECE3EECBDC33}"/>
              </a:ext>
            </a:extLst>
          </p:cNvPr>
          <p:cNvSpPr txBox="1"/>
          <p:nvPr/>
        </p:nvSpPr>
        <p:spPr>
          <a:xfrm>
            <a:off x="4726779" y="4351062"/>
            <a:ext cx="7169856" cy="2399597"/>
          </a:xfrm>
          <a:prstGeom prst="rect">
            <a:avLst/>
          </a:prstGeom>
          <a:noFill/>
        </p:spPr>
        <p:txBody>
          <a:bodyPr wrap="square">
            <a:spAutoFit/>
          </a:bodyPr>
          <a:lstStyle/>
          <a:p>
            <a:pPr algn="l"/>
            <a:r>
              <a:rPr lang="en-US" sz="1600" b="1" dirty="0">
                <a:solidFill>
                  <a:srgbClr val="24292E"/>
                </a:solidFill>
              </a:rPr>
              <a:t>Subscription and scale limits as they apply to Key Vault</a:t>
            </a:r>
          </a:p>
          <a:p>
            <a:pPr marL="699430" lvl="1" indent="-233143">
              <a:buFont typeface="Arial" panose="020B0604020202020204" pitchFamily="34" charset="0"/>
              <a:buChar char="•"/>
            </a:pPr>
            <a:r>
              <a:rPr lang="en-US" sz="1600" dirty="0">
                <a:solidFill>
                  <a:srgbClr val="24292E"/>
                </a:solidFill>
              </a:rPr>
              <a:t>Key Vault serves a security boundary since access permissions for keys, secrets and certificates are at the vault level</a:t>
            </a:r>
          </a:p>
          <a:p>
            <a:pPr marL="699430" lvl="1" indent="-233143">
              <a:buFont typeface="Arial" panose="020B0604020202020204" pitchFamily="34" charset="0"/>
              <a:buChar char="•"/>
            </a:pPr>
            <a:r>
              <a:rPr lang="en-US" sz="1600" dirty="0">
                <a:solidFill>
                  <a:srgbClr val="24292E"/>
                </a:solidFill>
              </a:rPr>
              <a:t>Premium SKU can be leveraged where HSM protected keys are required</a:t>
            </a:r>
          </a:p>
          <a:p>
            <a:pPr algn="l"/>
            <a:endParaRPr lang="en-US" sz="1600" b="1" dirty="0">
              <a:solidFill>
                <a:srgbClr val="24292E"/>
              </a:solidFill>
            </a:endParaRPr>
          </a:p>
          <a:p>
            <a:pPr algn="l"/>
            <a:r>
              <a:rPr lang="en-US" sz="1600" b="1" dirty="0">
                <a:solidFill>
                  <a:srgbClr val="24292E"/>
                </a:solidFill>
              </a:rPr>
              <a:t>Key rotation and secret expiration</a:t>
            </a:r>
          </a:p>
          <a:p>
            <a:pPr marL="699430" lvl="1" indent="-233143">
              <a:buFont typeface="Arial" panose="020B0604020202020204" pitchFamily="34" charset="0"/>
              <a:buChar char="•"/>
            </a:pPr>
            <a:r>
              <a:rPr lang="en-US" sz="1600" dirty="0">
                <a:solidFill>
                  <a:srgbClr val="24292E"/>
                </a:solidFill>
              </a:rPr>
              <a:t>Use a federated Key Vault model to avoid transaction scale limits</a:t>
            </a:r>
          </a:p>
          <a:p>
            <a:pPr marL="699430" lvl="1" indent="-233143">
              <a:buFont typeface="Arial" panose="020B0604020202020204" pitchFamily="34" charset="0"/>
              <a:buChar char="•"/>
            </a:pPr>
            <a:r>
              <a:rPr lang="en-US" sz="1600" dirty="0">
                <a:solidFill>
                  <a:srgbClr val="24292E"/>
                </a:solidFill>
              </a:rPr>
              <a:t>Establish an automated process for key and certificate rotation</a:t>
            </a:r>
          </a:p>
        </p:txBody>
      </p:sp>
      <p:sp>
        <p:nvSpPr>
          <p:cNvPr id="3" name="TextBox 2">
            <a:extLst>
              <a:ext uri="{FF2B5EF4-FFF2-40B4-BE49-F238E27FC236}">
                <a16:creationId xmlns:a16="http://schemas.microsoft.com/office/drawing/2014/main" id="{B8891AC4-0F34-417B-8221-4976E1240D08}"/>
              </a:ext>
            </a:extLst>
          </p:cNvPr>
          <p:cNvSpPr txBox="1"/>
          <p:nvPr/>
        </p:nvSpPr>
        <p:spPr>
          <a:xfrm>
            <a:off x="480631" y="4325677"/>
            <a:ext cx="3575900" cy="971292"/>
          </a:xfrm>
          <a:prstGeom prst="rect">
            <a:avLst/>
          </a:prstGeom>
          <a:noFill/>
        </p:spPr>
        <p:txBody>
          <a:bodyPr wrap="square">
            <a:spAutoFit/>
          </a:bodyPr>
          <a:lstStyle/>
          <a:p>
            <a:pPr algn="l"/>
            <a:r>
              <a:rPr lang="en-US" sz="2856" spc="-50" dirty="0">
                <a:ln w="3175">
                  <a:noFill/>
                </a:ln>
                <a:solidFill>
                  <a:schemeClr val="accent2"/>
                </a:solidFill>
                <a:latin typeface="+mj-lt"/>
                <a:cs typeface="Segoe UI" pitchFamily="34" charset="0"/>
              </a:rPr>
              <a:t>Define 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180000" y="432001"/>
            <a:ext cx="933071" cy="933071"/>
            <a:chOff x="5467239" y="2766379"/>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467239" y="2766379"/>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667444" y="2930038"/>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1362" y="253190"/>
            <a:ext cx="4843711" cy="37206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601362" y="1238036"/>
            <a:ext cx="1162526" cy="1044560"/>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676356" y="2282596"/>
            <a:ext cx="1162526" cy="102390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855696" y="2282596"/>
            <a:ext cx="1458177" cy="169122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9063298" y="1009779"/>
            <a:ext cx="1458177" cy="1083689"/>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950267" y="154476"/>
            <a:ext cx="2859256" cy="102390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601362" y="2282598"/>
            <a:ext cx="1162526" cy="102390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0000" y="432000"/>
            <a:ext cx="2722044" cy="2896166"/>
          </a:xfrm>
          <a:prstGeom prst="rect">
            <a:avLst/>
          </a:prstGeom>
        </p:spPr>
        <p:txBody>
          <a:bodyPr wrap="square" anchor="t">
            <a:normAutofit/>
          </a:bodyPr>
          <a:lstStyle/>
          <a:p>
            <a:r>
              <a:rPr lang="en-GB" dirty="0">
                <a:solidFill>
                  <a:schemeClr val="tx2"/>
                </a:solidFill>
              </a:rPr>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836895" y="4820992"/>
            <a:ext cx="7153515" cy="1969770"/>
          </a:xfrm>
          <a:prstGeom prst="rect">
            <a:avLst/>
          </a:prstGeom>
          <a:noFill/>
        </p:spPr>
        <p:txBody>
          <a:bodyPr wrap="square">
            <a:spAutoFit/>
          </a:bodyPr>
          <a:lstStyle/>
          <a:p>
            <a:pPr marL="388572" indent="-388572">
              <a:spcBef>
                <a:spcPts val="612"/>
              </a:spcBef>
              <a:buFont typeface="Arial" panose="020B0604020202020204" pitchFamily="34" charset="0"/>
              <a:buChar char="•"/>
            </a:pPr>
            <a:r>
              <a:rPr lang="en-US" sz="1600" dirty="0">
                <a:solidFill>
                  <a:srgbClr val="24292E"/>
                </a:solidFill>
              </a:rPr>
              <a:t>Where central teams are concerned, CI/CD pipelines should be used to manage policy definitions, role-definitions, policy assignments, and template galleries</a:t>
            </a:r>
          </a:p>
          <a:p>
            <a:pPr>
              <a:spcBef>
                <a:spcPts val="612"/>
              </a:spcBef>
            </a:pPr>
            <a:r>
              <a:rPr lang="en-US" sz="1600" i="1" dirty="0">
                <a:solidFill>
                  <a:schemeClr val="accent4"/>
                </a:solidFill>
              </a:rPr>
              <a:t>The blanket application of a DevOps model will not miraculously establish capable DevOps teams.</a:t>
            </a:r>
          </a:p>
          <a:p>
            <a:pPr marL="388572" indent="-388572">
              <a:spcBef>
                <a:spcPts val="612"/>
              </a:spcBef>
              <a:buFont typeface="Arial" panose="020B0604020202020204" pitchFamily="34" charset="0"/>
              <a:buChar char="•"/>
            </a:pPr>
            <a:r>
              <a:rPr lang="en-US" sz="1600" dirty="0">
                <a:solidFill>
                  <a:srgbClr val="24292E"/>
                </a:solidFill>
              </a:rPr>
              <a:t>Establish a cross functional </a:t>
            </a:r>
            <a:r>
              <a:rPr lang="en-US" sz="1600" b="1" dirty="0">
                <a:solidFill>
                  <a:srgbClr val="24292E"/>
                </a:solidFill>
              </a:rPr>
              <a:t>DevOps</a:t>
            </a:r>
            <a:r>
              <a:rPr lang="en-US" sz="1600" dirty="0">
                <a:solidFill>
                  <a:srgbClr val="24292E"/>
                </a:solidFill>
              </a:rPr>
              <a:t> </a:t>
            </a:r>
            <a:r>
              <a:rPr lang="en-US" sz="1600" b="1" dirty="0">
                <a:solidFill>
                  <a:srgbClr val="24292E"/>
                </a:solidFill>
              </a:rPr>
              <a:t>Platform Team</a:t>
            </a:r>
            <a:r>
              <a:rPr lang="en-US" sz="1600" dirty="0">
                <a:solidFill>
                  <a:srgbClr val="24292E"/>
                </a:solidFill>
              </a:rPr>
              <a:t> to build, manage and maintain your Enterprise Scale architecture.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180000" y="432000"/>
            <a:ext cx="933071" cy="933071"/>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4" name="TextBox 3">
            <a:extLst>
              <a:ext uri="{FF2B5EF4-FFF2-40B4-BE49-F238E27FC236}">
                <a16:creationId xmlns:a16="http://schemas.microsoft.com/office/drawing/2014/main" id="{8B24BBB8-FEB2-4E36-9837-77AE763F8EF8}"/>
              </a:ext>
            </a:extLst>
          </p:cNvPr>
          <p:cNvSpPr txBox="1"/>
          <p:nvPr/>
        </p:nvSpPr>
        <p:spPr>
          <a:xfrm>
            <a:off x="480631" y="4325678"/>
            <a:ext cx="3575900" cy="990628"/>
          </a:xfrm>
          <a:prstGeom prst="rect">
            <a:avLst/>
          </a:prstGeom>
          <a:noFill/>
        </p:spPr>
        <p:txBody>
          <a:bodyPr wrap="square">
            <a:spAutoFit/>
          </a:bodyPr>
          <a:lstStyle/>
          <a:p>
            <a:pPr algn="l"/>
            <a:r>
              <a:rPr lang="en-US" sz="2856" spc="-50" dirty="0">
                <a:ln w="3175">
                  <a:noFill/>
                </a:ln>
                <a:solidFill>
                  <a:schemeClr val="accent2"/>
                </a:solidFill>
                <a:latin typeface="+mj-lt"/>
                <a:cs typeface="Segoe UI" pitchFamily="34" charset="0"/>
              </a:rPr>
              <a:t>Planning for a DevOps Approach</a:t>
            </a:r>
          </a:p>
        </p:txBody>
      </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5846"/>
          <a:stretch/>
        </p:blipFill>
        <p:spPr bwMode="auto">
          <a:xfrm>
            <a:off x="5963891" y="181395"/>
            <a:ext cx="4655213" cy="42518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711137" y="990382"/>
            <a:ext cx="3446642" cy="2070254"/>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8A710C-4C16-4F84-A877-FD8F510E361C}"/>
              </a:ext>
            </a:extLst>
          </p:cNvPr>
          <p:cNvSpPr>
            <a:spLocks noGrp="1"/>
          </p:cNvSpPr>
          <p:nvPr>
            <p:ph type="title"/>
          </p:nvPr>
        </p:nvSpPr>
        <p:spPr/>
        <p:txBody>
          <a:bodyPr/>
          <a:lstStyle/>
          <a:p>
            <a:r>
              <a:rPr lang="en-US" dirty="0" err="1"/>
              <a:t>Implemtation</a:t>
            </a:r>
            <a:r>
              <a:rPr lang="en-US" dirty="0"/>
              <a:t> Guide</a:t>
            </a:r>
          </a:p>
        </p:txBody>
      </p:sp>
    </p:spTree>
    <p:extLst>
      <p:ext uri="{BB962C8B-B14F-4D97-AF65-F5344CB8AC3E}">
        <p14:creationId xmlns:p14="http://schemas.microsoft.com/office/powerpoint/2010/main" val="5490913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7AF2F10C-169C-4BF3-8FDC-F0A3DFE0814B}"/>
              </a:ext>
            </a:extLst>
          </p:cNvPr>
          <p:cNvSpPr/>
          <p:nvPr/>
        </p:nvSpPr>
        <p:spPr bwMode="auto">
          <a:xfrm>
            <a:off x="-882" y="1843407"/>
            <a:ext cx="12436475" cy="307703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22F9781-8C77-4FA5-B1AD-3A31FAF0BA5D}"/>
              </a:ext>
            </a:extLst>
          </p:cNvPr>
          <p:cNvSpPr/>
          <p:nvPr/>
        </p:nvSpPr>
        <p:spPr>
          <a:xfrm>
            <a:off x="8241199" y="1246647"/>
            <a:ext cx="4129701" cy="5634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 name="Trapezoid 2">
            <a:extLst>
              <a:ext uri="{FF2B5EF4-FFF2-40B4-BE49-F238E27FC236}">
                <a16:creationId xmlns:a16="http://schemas.microsoft.com/office/drawing/2014/main" id="{91300CB8-779E-49E7-8612-1E852546ACF0}"/>
              </a:ext>
            </a:extLst>
          </p:cNvPr>
          <p:cNvSpPr/>
          <p:nvPr/>
        </p:nvSpPr>
        <p:spPr>
          <a:xfrm rot="10800000">
            <a:off x="65576" y="1246646"/>
            <a:ext cx="3473365" cy="5254985"/>
          </a:xfrm>
          <a:prstGeom prst="trapezoid">
            <a:avLst/>
          </a:prstGeom>
          <a:solidFill>
            <a:schemeClr val="tx1">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55" name="Rectangle 54">
            <a:extLst>
              <a:ext uri="{FF2B5EF4-FFF2-40B4-BE49-F238E27FC236}">
                <a16:creationId xmlns:a16="http://schemas.microsoft.com/office/drawing/2014/main" id="{1D365175-737E-40B5-8E86-178C3812EBBE}"/>
              </a:ext>
            </a:extLst>
          </p:cNvPr>
          <p:cNvSpPr/>
          <p:nvPr/>
        </p:nvSpPr>
        <p:spPr>
          <a:xfrm>
            <a:off x="295713" y="563166"/>
            <a:ext cx="2930044" cy="58928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Semibold" panose="020B0702040204020203" pitchFamily="34" charset="0"/>
                <a:cs typeface="Segoe UI Semibold" panose="020B0702040204020203" pitchFamily="34" charset="0"/>
              </a:rPr>
              <a:t>Hosting Hierarchy </a:t>
            </a:r>
          </a:p>
        </p:txBody>
      </p:sp>
      <p:sp>
        <p:nvSpPr>
          <p:cNvPr id="15" name="Rectangle 14">
            <a:extLst>
              <a:ext uri="{FF2B5EF4-FFF2-40B4-BE49-F238E27FC236}">
                <a16:creationId xmlns:a16="http://schemas.microsoft.com/office/drawing/2014/main" id="{071F178F-3A5D-4BF5-AB48-4CFB26B1FF47}"/>
              </a:ext>
            </a:extLst>
          </p:cNvPr>
          <p:cNvSpPr/>
          <p:nvPr/>
        </p:nvSpPr>
        <p:spPr>
          <a:xfrm>
            <a:off x="393148" y="1418670"/>
            <a:ext cx="2832609"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Portfolio</a:t>
            </a:r>
          </a:p>
        </p:txBody>
      </p:sp>
      <p:sp>
        <p:nvSpPr>
          <p:cNvPr id="40" name="Rectangle 39">
            <a:extLst>
              <a:ext uri="{FF2B5EF4-FFF2-40B4-BE49-F238E27FC236}">
                <a16:creationId xmlns:a16="http://schemas.microsoft.com/office/drawing/2014/main" id="{6E3D36BC-AEDD-45E2-9A14-DA4C0DF6A40B}"/>
              </a:ext>
            </a:extLst>
          </p:cNvPr>
          <p:cNvSpPr/>
          <p:nvPr/>
        </p:nvSpPr>
        <p:spPr>
          <a:xfrm>
            <a:off x="3619677" y="1370191"/>
            <a:ext cx="4450496" cy="83934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428">
              <a:solidFill>
                <a:srgbClr val="171717"/>
              </a:solidFill>
              <a:latin typeface="Segoe UI" panose="020B0502040204020203" pitchFamily="34" charset="0"/>
              <a:cs typeface="Segoe UI" panose="020B0502040204020203" pitchFamily="34" charset="0"/>
            </a:endParaRPr>
          </a:p>
          <a:p>
            <a:pPr algn="r" defTabSz="932597"/>
            <a:r>
              <a:rPr lang="en-US" sz="1428" dirty="0">
                <a:solidFill>
                  <a:srgbClr val="171717"/>
                </a:solidFill>
                <a:latin typeface="Segoe UI" panose="020B0502040204020203" pitchFamily="34" charset="0"/>
                <a:cs typeface="Segoe UI" panose="020B0502040204020203" pitchFamily="34" charset="0"/>
              </a:rPr>
              <a:t>The collection of </a:t>
            </a:r>
            <a:r>
              <a:rPr lang="en-US" sz="1428" b="1" dirty="0">
                <a:solidFill>
                  <a:srgbClr val="171717"/>
                </a:solidFill>
                <a:latin typeface="Segoe UI" panose="020B0502040204020203" pitchFamily="34" charset="0"/>
                <a:cs typeface="Segoe UI" panose="020B0502040204020203" pitchFamily="34" charset="0"/>
              </a:rPr>
              <a:t>workloads, assets, and supporting resources,</a:t>
            </a:r>
            <a:r>
              <a:rPr lang="en-US" sz="1428" dirty="0">
                <a:solidFill>
                  <a:srgbClr val="171717"/>
                </a:solidFill>
                <a:latin typeface="Segoe UI" panose="020B0502040204020203" pitchFamily="34" charset="0"/>
                <a:cs typeface="Segoe UI" panose="020B0502040204020203" pitchFamily="34" charset="0"/>
              </a:rPr>
              <a:t> and the collection of </a:t>
            </a:r>
            <a:r>
              <a:rPr lang="en-US" sz="1428" b="1" dirty="0">
                <a:solidFill>
                  <a:srgbClr val="171717"/>
                </a:solidFill>
                <a:latin typeface="Segoe UI" panose="020B0502040204020203" pitchFamily="34" charset="0"/>
                <a:cs typeface="Segoe UI" panose="020B0502040204020203" pitchFamily="34" charset="0"/>
              </a:rPr>
              <a:t>projects, people, and processes, </a:t>
            </a:r>
            <a:r>
              <a:rPr lang="en-US" sz="1428" dirty="0">
                <a:solidFill>
                  <a:srgbClr val="171717"/>
                </a:solidFill>
                <a:latin typeface="Segoe UI" panose="020B0502040204020203" pitchFamily="34" charset="0"/>
                <a:cs typeface="Segoe UI" panose="020B0502040204020203" pitchFamily="34" charset="0"/>
              </a:rPr>
              <a:t>make the portfolio</a:t>
            </a:r>
            <a:endParaRPr lang="en-US" sz="1428" dirty="0">
              <a:solidFill>
                <a:srgbClr val="FFFFFF"/>
              </a:solidFill>
              <a:latin typeface="Segoe UI" panose="020B0502040204020203" pitchFamily="34" charset="0"/>
              <a:cs typeface="Segoe UI" panose="020B0502040204020203" pitchFamily="34" charset="0"/>
            </a:endParaRPr>
          </a:p>
          <a:p>
            <a:pPr algn="r" defTabSz="932597"/>
            <a:endParaRPr lang="en-US" sz="1428">
              <a:solidFill>
                <a:srgbClr val="FFFFFF"/>
              </a:solidFill>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6810BA2D-69D6-4226-A52B-211C12513B8A}"/>
              </a:ext>
            </a:extLst>
          </p:cNvPr>
          <p:cNvSpPr/>
          <p:nvPr/>
        </p:nvSpPr>
        <p:spPr>
          <a:xfrm>
            <a:off x="8401290" y="1370191"/>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Strategy &amp; Plan</a:t>
            </a:r>
          </a:p>
        </p:txBody>
      </p:sp>
      <p:sp>
        <p:nvSpPr>
          <p:cNvPr id="19" name="Rectangle 18">
            <a:extLst>
              <a:ext uri="{FF2B5EF4-FFF2-40B4-BE49-F238E27FC236}">
                <a16:creationId xmlns:a16="http://schemas.microsoft.com/office/drawing/2014/main" id="{5F2DC130-F94C-4F27-9BBA-F41056419DBD}"/>
              </a:ext>
            </a:extLst>
          </p:cNvPr>
          <p:cNvSpPr/>
          <p:nvPr/>
        </p:nvSpPr>
        <p:spPr>
          <a:xfrm>
            <a:off x="556934" y="2448744"/>
            <a:ext cx="2515931"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Cloud Platforms </a:t>
            </a:r>
          </a:p>
        </p:txBody>
      </p:sp>
      <p:sp>
        <p:nvSpPr>
          <p:cNvPr id="48" name="Rectangle 47">
            <a:extLst>
              <a:ext uri="{FF2B5EF4-FFF2-40B4-BE49-F238E27FC236}">
                <a16:creationId xmlns:a16="http://schemas.microsoft.com/office/drawing/2014/main" id="{FED94ADC-9235-4078-9F9E-82ADFADF48DF}"/>
              </a:ext>
            </a:extLst>
          </p:cNvPr>
          <p:cNvSpPr/>
          <p:nvPr/>
        </p:nvSpPr>
        <p:spPr>
          <a:xfrm>
            <a:off x="3619677" y="2448744"/>
            <a:ext cx="4450496" cy="74608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428">
              <a:solidFill>
                <a:srgbClr val="171717"/>
              </a:solidFill>
              <a:latin typeface="Segoe UI" panose="020B0502040204020203" pitchFamily="34" charset="0"/>
              <a:cs typeface="Segoe UI" panose="020B0502040204020203" pitchFamily="34" charset="0"/>
            </a:endParaRPr>
          </a:p>
          <a:p>
            <a:pPr algn="r" defTabSz="932597"/>
            <a:r>
              <a:rPr lang="en-US" sz="1428" dirty="0">
                <a:solidFill>
                  <a:srgbClr val="171717"/>
                </a:solidFill>
                <a:latin typeface="Segoe UI" panose="020B0502040204020203" pitchFamily="34" charset="0"/>
                <a:cs typeface="Segoe UI" panose="020B0502040204020203" pitchFamily="34" charset="0"/>
              </a:rPr>
              <a:t>Distinct deployments of the platform foundation, to </a:t>
            </a:r>
            <a:r>
              <a:rPr lang="en-US" sz="1428" b="1" dirty="0">
                <a:solidFill>
                  <a:srgbClr val="171717"/>
                </a:solidFill>
                <a:latin typeface="Segoe UI" panose="020B0502040204020203" pitchFamily="34" charset="0"/>
                <a:cs typeface="Segoe UI" panose="020B0502040204020203" pitchFamily="34" charset="0"/>
              </a:rPr>
              <a:t>govern multiple regions, hybrid solutions, or multi-cloud solutions.</a:t>
            </a:r>
            <a:endParaRPr lang="en-US" sz="1428" b="1" dirty="0">
              <a:solidFill>
                <a:srgbClr val="FFFFFF"/>
              </a:solidFill>
              <a:latin typeface="Segoe UI" panose="020B0502040204020203" pitchFamily="34" charset="0"/>
              <a:cs typeface="Segoe UI" panose="020B0502040204020203" pitchFamily="34" charset="0"/>
            </a:endParaRPr>
          </a:p>
          <a:p>
            <a:pPr algn="r" defTabSz="932597"/>
            <a:endParaRPr lang="en-US" sz="1428">
              <a:solidFill>
                <a:srgbClr val="FFFFFF"/>
              </a:solidFill>
              <a:latin typeface="Segoe UI" panose="020B0502040204020203" pitchFamily="34" charset="0"/>
              <a:cs typeface="Segoe UI" panose="020B0502040204020203" pitchFamily="34" charset="0"/>
            </a:endParaRPr>
          </a:p>
        </p:txBody>
      </p:sp>
      <p:sp>
        <p:nvSpPr>
          <p:cNvPr id="5" name="Rectangle: Rounded Corners 4">
            <a:extLst>
              <a:ext uri="{FF2B5EF4-FFF2-40B4-BE49-F238E27FC236}">
                <a16:creationId xmlns:a16="http://schemas.microsoft.com/office/drawing/2014/main" id="{67F8FA41-FA53-4057-8733-B747C2E254E8}"/>
              </a:ext>
            </a:extLst>
          </p:cNvPr>
          <p:cNvSpPr/>
          <p:nvPr/>
        </p:nvSpPr>
        <p:spPr>
          <a:xfrm>
            <a:off x="8401290" y="2398471"/>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Govern</a:t>
            </a:r>
          </a:p>
        </p:txBody>
      </p:sp>
      <p:sp>
        <p:nvSpPr>
          <p:cNvPr id="17" name="Rectangle 16">
            <a:extLst>
              <a:ext uri="{FF2B5EF4-FFF2-40B4-BE49-F238E27FC236}">
                <a16:creationId xmlns:a16="http://schemas.microsoft.com/office/drawing/2014/main" id="{C9880880-F333-4079-9DE1-81E5069AFE04}"/>
              </a:ext>
            </a:extLst>
          </p:cNvPr>
          <p:cNvSpPr/>
          <p:nvPr/>
        </p:nvSpPr>
        <p:spPr>
          <a:xfrm>
            <a:off x="751573" y="3477024"/>
            <a:ext cx="2139596"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Landing Zones</a:t>
            </a:r>
          </a:p>
        </p:txBody>
      </p:sp>
      <p:sp>
        <p:nvSpPr>
          <p:cNvPr id="50" name="Rectangle 49">
            <a:extLst>
              <a:ext uri="{FF2B5EF4-FFF2-40B4-BE49-F238E27FC236}">
                <a16:creationId xmlns:a16="http://schemas.microsoft.com/office/drawing/2014/main" id="{B24751AF-85E5-43D8-A6EE-DC0EA9AD6B47}"/>
              </a:ext>
            </a:extLst>
          </p:cNvPr>
          <p:cNvSpPr/>
          <p:nvPr/>
        </p:nvSpPr>
        <p:spPr>
          <a:xfrm>
            <a:off x="3619677" y="3467203"/>
            <a:ext cx="4450494" cy="7620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b="1" dirty="0">
                <a:solidFill>
                  <a:srgbClr val="171717"/>
                </a:solidFill>
                <a:latin typeface="Segoe UI" panose="020B0502040204020203" pitchFamily="34" charset="0"/>
                <a:cs typeface="Segoe UI" panose="020B0502040204020203" pitchFamily="34" charset="0"/>
              </a:rPr>
              <a:t>Foundational services and features </a:t>
            </a:r>
            <a:r>
              <a:rPr lang="en-US" sz="1428" dirty="0">
                <a:solidFill>
                  <a:srgbClr val="171717"/>
                </a:solidFill>
                <a:latin typeface="Segoe UI" panose="020B0502040204020203" pitchFamily="34" charset="0"/>
                <a:cs typeface="Segoe UI" panose="020B0502040204020203" pitchFamily="34" charset="0"/>
              </a:rPr>
              <a:t>(or shared plumbing) that is required to support one or more workloads.</a:t>
            </a:r>
            <a:endParaRPr lang="en-US" sz="1428" dirty="0">
              <a:solidFill>
                <a:srgbClr val="FFFFFF"/>
              </a:solidFill>
              <a:latin typeface="Segoe UI" panose="020B0502040204020203" pitchFamily="34" charset="0"/>
              <a:cs typeface="Segoe UI" panose="020B0502040204020203" pitchFamily="34" charset="0"/>
            </a:endParaRPr>
          </a:p>
        </p:txBody>
      </p:sp>
      <p:sp>
        <p:nvSpPr>
          <p:cNvPr id="7" name="Rectangle: Rounded Corners 6">
            <a:extLst>
              <a:ext uri="{FF2B5EF4-FFF2-40B4-BE49-F238E27FC236}">
                <a16:creationId xmlns:a16="http://schemas.microsoft.com/office/drawing/2014/main" id="{F484AAD4-BB00-4B73-AD1D-23C32BE4DFAE}"/>
              </a:ext>
            </a:extLst>
          </p:cNvPr>
          <p:cNvSpPr/>
          <p:nvPr/>
        </p:nvSpPr>
        <p:spPr>
          <a:xfrm>
            <a:off x="8401290" y="3428545"/>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Ready</a:t>
            </a:r>
          </a:p>
        </p:txBody>
      </p:sp>
      <p:sp>
        <p:nvSpPr>
          <p:cNvPr id="21" name="Rectangle 20">
            <a:extLst>
              <a:ext uri="{FF2B5EF4-FFF2-40B4-BE49-F238E27FC236}">
                <a16:creationId xmlns:a16="http://schemas.microsoft.com/office/drawing/2014/main" id="{78686712-79B3-45AB-AB0C-DA8F6BA4958D}"/>
              </a:ext>
            </a:extLst>
          </p:cNvPr>
          <p:cNvSpPr/>
          <p:nvPr/>
        </p:nvSpPr>
        <p:spPr>
          <a:xfrm>
            <a:off x="935774" y="4505304"/>
            <a:ext cx="1783446"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Workload</a:t>
            </a:r>
          </a:p>
        </p:txBody>
      </p:sp>
      <p:sp>
        <p:nvSpPr>
          <p:cNvPr id="42" name="Rectangle 41">
            <a:extLst>
              <a:ext uri="{FF2B5EF4-FFF2-40B4-BE49-F238E27FC236}">
                <a16:creationId xmlns:a16="http://schemas.microsoft.com/office/drawing/2014/main" id="{C8A21D08-A64B-4438-9902-B5260EBA237D}"/>
              </a:ext>
            </a:extLst>
          </p:cNvPr>
          <p:cNvSpPr/>
          <p:nvPr/>
        </p:nvSpPr>
        <p:spPr>
          <a:xfrm>
            <a:off x="3619678" y="4476072"/>
            <a:ext cx="4450493" cy="8008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dirty="0">
                <a:solidFill>
                  <a:srgbClr val="171717"/>
                </a:solidFill>
                <a:latin typeface="Segoe UI" panose="020B0502040204020203" pitchFamily="34" charset="0"/>
                <a:cs typeface="Segoe UI" panose="020B0502040204020203" pitchFamily="34" charset="0"/>
              </a:rPr>
              <a:t>Workload is a </a:t>
            </a:r>
            <a:r>
              <a:rPr lang="en-US" sz="1428" b="1" dirty="0">
                <a:solidFill>
                  <a:srgbClr val="171717"/>
                </a:solidFill>
                <a:latin typeface="Segoe UI" panose="020B0502040204020203" pitchFamily="34" charset="0"/>
                <a:cs typeface="Segoe UI" panose="020B0502040204020203" pitchFamily="34" charset="0"/>
              </a:rPr>
              <a:t>collection of</a:t>
            </a:r>
            <a:r>
              <a:rPr lang="en-US" sz="1428" dirty="0">
                <a:solidFill>
                  <a:srgbClr val="171717"/>
                </a:solidFill>
                <a:latin typeface="Segoe UI" panose="020B0502040204020203" pitchFamily="34" charset="0"/>
                <a:cs typeface="Segoe UI" panose="020B0502040204020203" pitchFamily="34" charset="0"/>
              </a:rPr>
              <a:t> </a:t>
            </a:r>
            <a:r>
              <a:rPr lang="en-US" sz="1428" b="1" dirty="0">
                <a:solidFill>
                  <a:srgbClr val="171717"/>
                </a:solidFill>
                <a:latin typeface="Segoe UI" panose="020B0502040204020203" pitchFamily="34" charset="0"/>
                <a:cs typeface="Segoe UI" panose="020B0502040204020203" pitchFamily="34" charset="0"/>
              </a:rPr>
              <a:t>assets (infrastructure, applications, and data) </a:t>
            </a:r>
            <a:r>
              <a:rPr lang="en-US" sz="1428" dirty="0">
                <a:solidFill>
                  <a:srgbClr val="171717"/>
                </a:solidFill>
                <a:latin typeface="Segoe UI" panose="020B0502040204020203" pitchFamily="34" charset="0"/>
                <a:cs typeface="Segoe UI" panose="020B0502040204020203" pitchFamily="34" charset="0"/>
              </a:rPr>
              <a:t>that together supports a common business goal</a:t>
            </a:r>
            <a:endParaRPr lang="en-US" sz="1428" dirty="0">
              <a:solidFill>
                <a:srgbClr val="FFFFFF"/>
              </a:solidFill>
              <a:latin typeface="Segoe UI" panose="020B0502040204020203" pitchFamily="34" charset="0"/>
              <a:cs typeface="Segoe UI" panose="020B0502040204020203" pitchFamily="34" charset="0"/>
            </a:endParaRPr>
          </a:p>
        </p:txBody>
      </p:sp>
      <p:sp>
        <p:nvSpPr>
          <p:cNvPr id="9" name="Rectangle: Rounded Corners 8">
            <a:extLst>
              <a:ext uri="{FF2B5EF4-FFF2-40B4-BE49-F238E27FC236}">
                <a16:creationId xmlns:a16="http://schemas.microsoft.com/office/drawing/2014/main" id="{2BF4BEAF-25D4-4968-8B63-92BA79E36995}"/>
              </a:ext>
            </a:extLst>
          </p:cNvPr>
          <p:cNvSpPr/>
          <p:nvPr/>
        </p:nvSpPr>
        <p:spPr>
          <a:xfrm>
            <a:off x="8401290" y="4476071"/>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Adopt</a:t>
            </a:r>
          </a:p>
        </p:txBody>
      </p:sp>
      <p:sp>
        <p:nvSpPr>
          <p:cNvPr id="11" name="Rectangle: Rounded Corners 10">
            <a:extLst>
              <a:ext uri="{FF2B5EF4-FFF2-40B4-BE49-F238E27FC236}">
                <a16:creationId xmlns:a16="http://schemas.microsoft.com/office/drawing/2014/main" id="{1435B9FF-A88C-4EC7-9883-4BC5AE3BF732}"/>
              </a:ext>
            </a:extLst>
          </p:cNvPr>
          <p:cNvSpPr/>
          <p:nvPr/>
        </p:nvSpPr>
        <p:spPr>
          <a:xfrm>
            <a:off x="10511422" y="4476071"/>
            <a:ext cx="1788539" cy="83934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latin typeface="Segoe UI"/>
            </a:endParaRPr>
          </a:p>
          <a:p>
            <a:pPr algn="ctr" defTabSz="932597"/>
            <a:r>
              <a:rPr lang="en-US" sz="1836" dirty="0">
                <a:solidFill>
                  <a:srgbClr val="FFFFFF"/>
                </a:solidFill>
                <a:latin typeface="Segoe UI"/>
              </a:rPr>
              <a:t>Well-Architected</a:t>
            </a:r>
          </a:p>
          <a:p>
            <a:pPr algn="ctr" defTabSz="932597"/>
            <a:endParaRPr lang="en-US" sz="1836" dirty="0">
              <a:solidFill>
                <a:srgbClr val="FFFFFF"/>
              </a:solidFill>
              <a:latin typeface="Segoe UI"/>
            </a:endParaRPr>
          </a:p>
        </p:txBody>
      </p:sp>
      <p:sp>
        <p:nvSpPr>
          <p:cNvPr id="23" name="Rectangle 22">
            <a:extLst>
              <a:ext uri="{FF2B5EF4-FFF2-40B4-BE49-F238E27FC236}">
                <a16:creationId xmlns:a16="http://schemas.microsoft.com/office/drawing/2014/main" id="{CCC50C13-92BE-4701-9F2A-45EBCD90A12F}"/>
              </a:ext>
            </a:extLst>
          </p:cNvPr>
          <p:cNvSpPr/>
          <p:nvPr/>
        </p:nvSpPr>
        <p:spPr>
          <a:xfrm>
            <a:off x="1144800" y="5552829"/>
            <a:ext cx="1379299"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Assets</a:t>
            </a:r>
          </a:p>
        </p:txBody>
      </p:sp>
      <p:sp>
        <p:nvSpPr>
          <p:cNvPr id="44" name="Rectangle 43">
            <a:extLst>
              <a:ext uri="{FF2B5EF4-FFF2-40B4-BE49-F238E27FC236}">
                <a16:creationId xmlns:a16="http://schemas.microsoft.com/office/drawing/2014/main" id="{83794B7C-F311-46F9-A1D5-6AFF3EE712EB}"/>
              </a:ext>
            </a:extLst>
          </p:cNvPr>
          <p:cNvSpPr/>
          <p:nvPr/>
        </p:nvSpPr>
        <p:spPr>
          <a:xfrm>
            <a:off x="3617143" y="5539707"/>
            <a:ext cx="4450493" cy="7686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dirty="0">
                <a:solidFill>
                  <a:srgbClr val="171717"/>
                </a:solidFill>
                <a:latin typeface="Segoe UI" panose="020B0502040204020203" pitchFamily="34" charset="0"/>
                <a:cs typeface="Segoe UI" panose="020B0502040204020203" pitchFamily="34" charset="0"/>
              </a:rPr>
              <a:t>Assets are the </a:t>
            </a:r>
            <a:r>
              <a:rPr lang="en-US" sz="1428" b="1" dirty="0">
                <a:solidFill>
                  <a:srgbClr val="171717"/>
                </a:solidFill>
                <a:latin typeface="Segoe UI" panose="020B0502040204020203" pitchFamily="34" charset="0"/>
                <a:cs typeface="Segoe UI" panose="020B0502040204020203" pitchFamily="34" charset="0"/>
              </a:rPr>
              <a:t>smallest unit of technical function </a:t>
            </a:r>
            <a:r>
              <a:rPr lang="en-US" sz="1428" dirty="0">
                <a:solidFill>
                  <a:srgbClr val="171717"/>
                </a:solidFill>
                <a:latin typeface="Segoe UI" panose="020B0502040204020203" pitchFamily="34" charset="0"/>
                <a:cs typeface="Segoe UI" panose="020B0502040204020203" pitchFamily="34" charset="0"/>
              </a:rPr>
              <a:t>supporting a workload or solution</a:t>
            </a:r>
            <a:endParaRPr lang="en-US" sz="1428" dirty="0">
              <a:solidFill>
                <a:srgbClr val="FFFFFF"/>
              </a:solidFill>
              <a:latin typeface="Segoe UI" panose="020B0502040204020203" pitchFamily="34" charset="0"/>
              <a:cs typeface="Segoe UI" panose="020B0502040204020203" pitchFamily="34" charset="0"/>
            </a:endParaRPr>
          </a:p>
        </p:txBody>
      </p:sp>
      <p:sp>
        <p:nvSpPr>
          <p:cNvPr id="4" name="Rectangle: Rounded Corners 3">
            <a:extLst>
              <a:ext uri="{FF2B5EF4-FFF2-40B4-BE49-F238E27FC236}">
                <a16:creationId xmlns:a16="http://schemas.microsoft.com/office/drawing/2014/main" id="{D6AC5606-764B-4E64-B478-F71972B00D83}"/>
              </a:ext>
            </a:extLst>
          </p:cNvPr>
          <p:cNvSpPr/>
          <p:nvPr/>
        </p:nvSpPr>
        <p:spPr>
          <a:xfrm>
            <a:off x="8401290" y="5504350"/>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Manage</a:t>
            </a:r>
          </a:p>
        </p:txBody>
      </p:sp>
      <p:sp>
        <p:nvSpPr>
          <p:cNvPr id="13" name="Rectangle: Rounded Corners 12">
            <a:extLst>
              <a:ext uri="{FF2B5EF4-FFF2-40B4-BE49-F238E27FC236}">
                <a16:creationId xmlns:a16="http://schemas.microsoft.com/office/drawing/2014/main" id="{76A747E4-B829-49D6-88EC-C3D9B9155190}"/>
              </a:ext>
            </a:extLst>
          </p:cNvPr>
          <p:cNvSpPr/>
          <p:nvPr/>
        </p:nvSpPr>
        <p:spPr>
          <a:xfrm>
            <a:off x="10511422" y="5504350"/>
            <a:ext cx="1788539" cy="83934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Well-Architected</a:t>
            </a:r>
          </a:p>
        </p:txBody>
      </p:sp>
      <p:sp>
        <p:nvSpPr>
          <p:cNvPr id="16" name="Rectangle 15">
            <a:extLst>
              <a:ext uri="{FF2B5EF4-FFF2-40B4-BE49-F238E27FC236}">
                <a16:creationId xmlns:a16="http://schemas.microsoft.com/office/drawing/2014/main" id="{3F17C0A4-4924-4C2E-B37D-EAB04D7906DF}"/>
              </a:ext>
            </a:extLst>
          </p:cNvPr>
          <p:cNvSpPr/>
          <p:nvPr/>
        </p:nvSpPr>
        <p:spPr>
          <a:xfrm>
            <a:off x="8380742" y="563166"/>
            <a:ext cx="3919218" cy="58928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Semibold" panose="020B0702040204020203" pitchFamily="34" charset="0"/>
                <a:cs typeface="Segoe UI Semibold" panose="020B0702040204020203" pitchFamily="34" charset="0"/>
              </a:rPr>
              <a:t>Guidance &amp; Altitude</a:t>
            </a:r>
          </a:p>
        </p:txBody>
      </p:sp>
      <p:sp>
        <p:nvSpPr>
          <p:cNvPr id="18" name="TextBox 17">
            <a:extLst>
              <a:ext uri="{FF2B5EF4-FFF2-40B4-BE49-F238E27FC236}">
                <a16:creationId xmlns:a16="http://schemas.microsoft.com/office/drawing/2014/main" id="{107A0980-C882-47E3-BAF3-9D05E83E0D0F}"/>
              </a:ext>
            </a:extLst>
          </p:cNvPr>
          <p:cNvSpPr txBox="1"/>
          <p:nvPr/>
        </p:nvSpPr>
        <p:spPr>
          <a:xfrm>
            <a:off x="8436761" y="6385374"/>
            <a:ext cx="1906997" cy="542399"/>
          </a:xfrm>
          <a:prstGeom prst="rect">
            <a:avLst/>
          </a:prstGeom>
          <a:noFill/>
        </p:spPr>
        <p:txBody>
          <a:bodyPr wrap="square" rtlCol="0">
            <a:spAutoFit/>
          </a:bodyPr>
          <a:lstStyle/>
          <a:p>
            <a:pPr algn="ctr" defTabSz="932597"/>
            <a:r>
              <a:rPr lang="en-US" sz="1428" dirty="0">
                <a:solidFill>
                  <a:srgbClr val="000000"/>
                </a:solidFill>
                <a:latin typeface="Segoe UI Semibold" panose="020B0702040204020203" pitchFamily="34" charset="0"/>
                <a:cs typeface="Segoe UI Semibold" panose="020B0702040204020203" pitchFamily="34" charset="0"/>
              </a:rPr>
              <a:t>ORGANIZATION </a:t>
            </a:r>
          </a:p>
          <a:p>
            <a:pPr algn="ctr" defTabSz="932597"/>
            <a:r>
              <a:rPr lang="en-US" sz="1428" dirty="0">
                <a:solidFill>
                  <a:srgbClr val="000000"/>
                </a:solidFill>
                <a:latin typeface="Segoe UI Semibold" panose="020B0702040204020203" pitchFamily="34" charset="0"/>
                <a:cs typeface="Segoe UI Semibold" panose="020B0702040204020203" pitchFamily="34" charset="0"/>
              </a:rPr>
              <a:t>WIDE</a:t>
            </a:r>
          </a:p>
        </p:txBody>
      </p:sp>
      <p:sp>
        <p:nvSpPr>
          <p:cNvPr id="20" name="TextBox 19">
            <a:extLst>
              <a:ext uri="{FF2B5EF4-FFF2-40B4-BE49-F238E27FC236}">
                <a16:creationId xmlns:a16="http://schemas.microsoft.com/office/drawing/2014/main" id="{C2220605-6EAC-4FD2-8ECB-3CBD3214D727}"/>
              </a:ext>
            </a:extLst>
          </p:cNvPr>
          <p:cNvSpPr txBox="1"/>
          <p:nvPr/>
        </p:nvSpPr>
        <p:spPr>
          <a:xfrm>
            <a:off x="10681880" y="6385374"/>
            <a:ext cx="1447623" cy="542399"/>
          </a:xfrm>
          <a:prstGeom prst="rect">
            <a:avLst/>
          </a:prstGeom>
          <a:noFill/>
        </p:spPr>
        <p:txBody>
          <a:bodyPr wrap="square" rtlCol="0">
            <a:spAutoFit/>
          </a:bodyPr>
          <a:lstStyle/>
          <a:p>
            <a:pPr algn="ctr" defTabSz="932597"/>
            <a:r>
              <a:rPr lang="en-US" sz="1428" dirty="0">
                <a:solidFill>
                  <a:srgbClr val="000000"/>
                </a:solidFill>
                <a:latin typeface="Segoe UI Semibold" panose="020B0702040204020203" pitchFamily="34" charset="0"/>
                <a:cs typeface="Segoe UI Semibold" panose="020B0702040204020203" pitchFamily="34" charset="0"/>
              </a:rPr>
              <a:t>WORKLOAD SPECIFIC</a:t>
            </a:r>
          </a:p>
        </p:txBody>
      </p:sp>
      <p:sp>
        <p:nvSpPr>
          <p:cNvPr id="25" name="TextBox 24">
            <a:extLst>
              <a:ext uri="{FF2B5EF4-FFF2-40B4-BE49-F238E27FC236}">
                <a16:creationId xmlns:a16="http://schemas.microsoft.com/office/drawing/2014/main" id="{231A1055-9F7F-4B77-B521-389A0AEFE780}"/>
              </a:ext>
            </a:extLst>
          </p:cNvPr>
          <p:cNvSpPr txBox="1"/>
          <p:nvPr/>
        </p:nvSpPr>
        <p:spPr>
          <a:xfrm>
            <a:off x="3538941" y="135341"/>
            <a:ext cx="4702257" cy="990628"/>
          </a:xfrm>
          <a:prstGeom prst="rect">
            <a:avLst/>
          </a:prstGeom>
          <a:noFill/>
        </p:spPr>
        <p:txBody>
          <a:bodyPr wrap="square" rtlCol="0">
            <a:spAutoFit/>
          </a:bodyPr>
          <a:lstStyle/>
          <a:p>
            <a:pPr algn="ctr" defTabSz="932597"/>
            <a:r>
              <a:rPr lang="en-US" sz="2856" dirty="0">
                <a:solidFill>
                  <a:srgbClr val="000000"/>
                </a:solidFill>
                <a:latin typeface="Segoe UI Semibold" panose="020B0702040204020203" pitchFamily="34" charset="0"/>
                <a:cs typeface="Segoe UI Semibold" panose="020B0702040204020203" pitchFamily="34" charset="0"/>
              </a:rPr>
              <a:t>Different altitudes of content and guidance </a:t>
            </a:r>
          </a:p>
        </p:txBody>
      </p:sp>
      <p:sp>
        <p:nvSpPr>
          <p:cNvPr id="6" name="Rectangle 5">
            <a:extLst>
              <a:ext uri="{FF2B5EF4-FFF2-40B4-BE49-F238E27FC236}">
                <a16:creationId xmlns:a16="http://schemas.microsoft.com/office/drawing/2014/main" id="{1AEC1C03-B202-42D2-86D3-58812D1938B5}"/>
              </a:ext>
            </a:extLst>
          </p:cNvPr>
          <p:cNvSpPr/>
          <p:nvPr/>
        </p:nvSpPr>
        <p:spPr>
          <a:xfrm>
            <a:off x="10343758" y="0"/>
            <a:ext cx="2091835" cy="4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chemeClr val="tx2"/>
                </a:solidFill>
                <a:latin typeface="Segoe UI"/>
              </a:rPr>
              <a:t>Aligned to CAF</a:t>
            </a:r>
          </a:p>
        </p:txBody>
      </p:sp>
      <p:sp>
        <p:nvSpPr>
          <p:cNvPr id="10" name="Textfeld 9">
            <a:extLst>
              <a:ext uri="{FF2B5EF4-FFF2-40B4-BE49-F238E27FC236}">
                <a16:creationId xmlns:a16="http://schemas.microsoft.com/office/drawing/2014/main" id="{AB4680CC-98E4-4252-9DD3-B2CA845D5EF3}"/>
              </a:ext>
            </a:extLst>
          </p:cNvPr>
          <p:cNvSpPr txBox="1"/>
          <p:nvPr/>
        </p:nvSpPr>
        <p:spPr>
          <a:xfrm rot="5400000">
            <a:off x="11254192" y="3222121"/>
            <a:ext cx="1783758" cy="307777"/>
          </a:xfrm>
          <a:prstGeom prst="rect">
            <a:avLst/>
          </a:prstGeom>
          <a:noFill/>
        </p:spPr>
        <p:txBody>
          <a:bodyPr wrap="none" lIns="0" tIns="0" rIns="0" bIns="0" rtlCol="0">
            <a:spAutoFit/>
          </a:bodyPr>
          <a:lstStyle/>
          <a:p>
            <a:pPr algn="l"/>
            <a:r>
              <a:rPr lang="en-US" sz="2000" dirty="0">
                <a:solidFill>
                  <a:schemeClr val="tx2"/>
                </a:solidFill>
              </a:rPr>
              <a:t>Enterprise Scale</a:t>
            </a:r>
          </a:p>
        </p:txBody>
      </p:sp>
    </p:spTree>
    <p:extLst>
      <p:ext uri="{BB962C8B-B14F-4D97-AF65-F5344CB8AC3E}">
        <p14:creationId xmlns:p14="http://schemas.microsoft.com/office/powerpoint/2010/main" val="30589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2F9781-8C77-4FA5-B1AD-3A31FAF0BA5D}"/>
              </a:ext>
            </a:extLst>
          </p:cNvPr>
          <p:cNvSpPr/>
          <p:nvPr/>
        </p:nvSpPr>
        <p:spPr>
          <a:xfrm>
            <a:off x="8241199" y="1246647"/>
            <a:ext cx="4129701" cy="563468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 name="Trapezoid 2">
            <a:extLst>
              <a:ext uri="{FF2B5EF4-FFF2-40B4-BE49-F238E27FC236}">
                <a16:creationId xmlns:a16="http://schemas.microsoft.com/office/drawing/2014/main" id="{91300CB8-779E-49E7-8612-1E852546ACF0}"/>
              </a:ext>
            </a:extLst>
          </p:cNvPr>
          <p:cNvSpPr/>
          <p:nvPr/>
        </p:nvSpPr>
        <p:spPr>
          <a:xfrm rot="10800000">
            <a:off x="65576" y="1246646"/>
            <a:ext cx="3473365" cy="5254985"/>
          </a:xfrm>
          <a:prstGeom prst="trapezoid">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55" name="Rectangle 54">
            <a:extLst>
              <a:ext uri="{FF2B5EF4-FFF2-40B4-BE49-F238E27FC236}">
                <a16:creationId xmlns:a16="http://schemas.microsoft.com/office/drawing/2014/main" id="{1D365175-737E-40B5-8E86-178C3812EBBE}"/>
              </a:ext>
            </a:extLst>
          </p:cNvPr>
          <p:cNvSpPr/>
          <p:nvPr/>
        </p:nvSpPr>
        <p:spPr>
          <a:xfrm>
            <a:off x="295713" y="563166"/>
            <a:ext cx="2930044" cy="58928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Semibold" panose="020B0702040204020203" pitchFamily="34" charset="0"/>
                <a:cs typeface="Segoe UI Semibold" panose="020B0702040204020203" pitchFamily="34" charset="0"/>
              </a:rPr>
              <a:t>Hosting Hierarchy </a:t>
            </a:r>
          </a:p>
        </p:txBody>
      </p:sp>
      <p:sp>
        <p:nvSpPr>
          <p:cNvPr id="15" name="Rectangle 14">
            <a:extLst>
              <a:ext uri="{FF2B5EF4-FFF2-40B4-BE49-F238E27FC236}">
                <a16:creationId xmlns:a16="http://schemas.microsoft.com/office/drawing/2014/main" id="{071F178F-3A5D-4BF5-AB48-4CFB26B1FF47}"/>
              </a:ext>
            </a:extLst>
          </p:cNvPr>
          <p:cNvSpPr/>
          <p:nvPr/>
        </p:nvSpPr>
        <p:spPr>
          <a:xfrm>
            <a:off x="295713" y="1370191"/>
            <a:ext cx="2930044" cy="839343"/>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Portfolio</a:t>
            </a:r>
          </a:p>
        </p:txBody>
      </p:sp>
      <p:sp>
        <p:nvSpPr>
          <p:cNvPr id="40" name="Rectangle 39">
            <a:extLst>
              <a:ext uri="{FF2B5EF4-FFF2-40B4-BE49-F238E27FC236}">
                <a16:creationId xmlns:a16="http://schemas.microsoft.com/office/drawing/2014/main" id="{6E3D36BC-AEDD-45E2-9A14-DA4C0DF6A40B}"/>
              </a:ext>
            </a:extLst>
          </p:cNvPr>
          <p:cNvSpPr/>
          <p:nvPr/>
        </p:nvSpPr>
        <p:spPr>
          <a:xfrm>
            <a:off x="3619677" y="1370191"/>
            <a:ext cx="4450496" cy="83934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428">
              <a:solidFill>
                <a:srgbClr val="171717"/>
              </a:solidFill>
              <a:latin typeface="Segoe UI" panose="020B0502040204020203" pitchFamily="34" charset="0"/>
              <a:cs typeface="Segoe UI" panose="020B0502040204020203" pitchFamily="34" charset="0"/>
            </a:endParaRPr>
          </a:p>
          <a:p>
            <a:pPr algn="r" defTabSz="932597"/>
            <a:r>
              <a:rPr lang="en-US" sz="1428" dirty="0">
                <a:solidFill>
                  <a:srgbClr val="171717"/>
                </a:solidFill>
                <a:latin typeface="Segoe UI" panose="020B0502040204020203" pitchFamily="34" charset="0"/>
                <a:cs typeface="Segoe UI" panose="020B0502040204020203" pitchFamily="34" charset="0"/>
              </a:rPr>
              <a:t>The collection of </a:t>
            </a:r>
            <a:r>
              <a:rPr lang="en-US" sz="1428" b="1" dirty="0">
                <a:solidFill>
                  <a:srgbClr val="171717"/>
                </a:solidFill>
                <a:latin typeface="Segoe UI" panose="020B0502040204020203" pitchFamily="34" charset="0"/>
                <a:cs typeface="Segoe UI" panose="020B0502040204020203" pitchFamily="34" charset="0"/>
              </a:rPr>
              <a:t>workloads, assets, and supporting resources,</a:t>
            </a:r>
            <a:r>
              <a:rPr lang="en-US" sz="1428" dirty="0">
                <a:solidFill>
                  <a:srgbClr val="171717"/>
                </a:solidFill>
                <a:latin typeface="Segoe UI" panose="020B0502040204020203" pitchFamily="34" charset="0"/>
                <a:cs typeface="Segoe UI" panose="020B0502040204020203" pitchFamily="34" charset="0"/>
              </a:rPr>
              <a:t> and the collection of </a:t>
            </a:r>
            <a:r>
              <a:rPr lang="en-US" sz="1428" b="1" dirty="0">
                <a:solidFill>
                  <a:srgbClr val="171717"/>
                </a:solidFill>
                <a:latin typeface="Segoe UI" panose="020B0502040204020203" pitchFamily="34" charset="0"/>
                <a:cs typeface="Segoe UI" panose="020B0502040204020203" pitchFamily="34" charset="0"/>
              </a:rPr>
              <a:t>projects, people, and processes, </a:t>
            </a:r>
            <a:r>
              <a:rPr lang="en-US" sz="1428" dirty="0">
                <a:solidFill>
                  <a:srgbClr val="171717"/>
                </a:solidFill>
                <a:latin typeface="Segoe UI" panose="020B0502040204020203" pitchFamily="34" charset="0"/>
                <a:cs typeface="Segoe UI" panose="020B0502040204020203" pitchFamily="34" charset="0"/>
              </a:rPr>
              <a:t>make the portfolio</a:t>
            </a:r>
            <a:endParaRPr lang="en-US" sz="1428" dirty="0">
              <a:solidFill>
                <a:srgbClr val="FFFFFF"/>
              </a:solidFill>
              <a:latin typeface="Segoe UI" panose="020B0502040204020203" pitchFamily="34" charset="0"/>
              <a:cs typeface="Segoe UI" panose="020B0502040204020203" pitchFamily="34" charset="0"/>
            </a:endParaRPr>
          </a:p>
          <a:p>
            <a:pPr algn="r" defTabSz="932597"/>
            <a:endParaRPr lang="en-US" sz="1428">
              <a:solidFill>
                <a:srgbClr val="FFFFFF"/>
              </a:solidFill>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6810BA2D-69D6-4226-A52B-211C12513B8A}"/>
              </a:ext>
            </a:extLst>
          </p:cNvPr>
          <p:cNvSpPr/>
          <p:nvPr/>
        </p:nvSpPr>
        <p:spPr>
          <a:xfrm>
            <a:off x="8401290" y="1370191"/>
            <a:ext cx="1977938" cy="83934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Strategy &amp; Plan</a:t>
            </a:r>
          </a:p>
        </p:txBody>
      </p:sp>
      <p:sp>
        <p:nvSpPr>
          <p:cNvPr id="19" name="Rectangle 18">
            <a:extLst>
              <a:ext uri="{FF2B5EF4-FFF2-40B4-BE49-F238E27FC236}">
                <a16:creationId xmlns:a16="http://schemas.microsoft.com/office/drawing/2014/main" id="{5F2DC130-F94C-4F27-9BBA-F41056419DBD}"/>
              </a:ext>
            </a:extLst>
          </p:cNvPr>
          <p:cNvSpPr/>
          <p:nvPr/>
        </p:nvSpPr>
        <p:spPr>
          <a:xfrm>
            <a:off x="459497" y="2400265"/>
            <a:ext cx="2602473" cy="839343"/>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Cloud Platforms </a:t>
            </a:r>
          </a:p>
        </p:txBody>
      </p:sp>
      <p:sp>
        <p:nvSpPr>
          <p:cNvPr id="48" name="Rectangle 47">
            <a:extLst>
              <a:ext uri="{FF2B5EF4-FFF2-40B4-BE49-F238E27FC236}">
                <a16:creationId xmlns:a16="http://schemas.microsoft.com/office/drawing/2014/main" id="{FED94ADC-9235-4078-9F9E-82ADFADF48DF}"/>
              </a:ext>
            </a:extLst>
          </p:cNvPr>
          <p:cNvSpPr/>
          <p:nvPr/>
        </p:nvSpPr>
        <p:spPr>
          <a:xfrm>
            <a:off x="3619677" y="2448744"/>
            <a:ext cx="4450496" cy="74608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428">
              <a:solidFill>
                <a:srgbClr val="171717"/>
              </a:solidFill>
              <a:latin typeface="Segoe UI" panose="020B0502040204020203" pitchFamily="34" charset="0"/>
              <a:cs typeface="Segoe UI" panose="020B0502040204020203" pitchFamily="34" charset="0"/>
            </a:endParaRPr>
          </a:p>
          <a:p>
            <a:pPr algn="r" defTabSz="932597"/>
            <a:r>
              <a:rPr lang="en-US" sz="1428" dirty="0">
                <a:solidFill>
                  <a:srgbClr val="171717"/>
                </a:solidFill>
                <a:latin typeface="Segoe UI" panose="020B0502040204020203" pitchFamily="34" charset="0"/>
                <a:cs typeface="Segoe UI" panose="020B0502040204020203" pitchFamily="34" charset="0"/>
              </a:rPr>
              <a:t>Distinct deployments of the platform foundation, to </a:t>
            </a:r>
            <a:r>
              <a:rPr lang="en-US" sz="1428" b="1" dirty="0">
                <a:solidFill>
                  <a:srgbClr val="171717"/>
                </a:solidFill>
                <a:latin typeface="Segoe UI" panose="020B0502040204020203" pitchFamily="34" charset="0"/>
                <a:cs typeface="Segoe UI" panose="020B0502040204020203" pitchFamily="34" charset="0"/>
              </a:rPr>
              <a:t>govern multiple regions, hybrid solutions, or multi-cloud solutions.</a:t>
            </a:r>
            <a:endParaRPr lang="en-US" sz="1428" b="1" dirty="0">
              <a:solidFill>
                <a:srgbClr val="FFFFFF"/>
              </a:solidFill>
              <a:latin typeface="Segoe UI" panose="020B0502040204020203" pitchFamily="34" charset="0"/>
              <a:cs typeface="Segoe UI" panose="020B0502040204020203" pitchFamily="34" charset="0"/>
            </a:endParaRPr>
          </a:p>
          <a:p>
            <a:pPr algn="r" defTabSz="932597"/>
            <a:endParaRPr lang="en-US" sz="1428">
              <a:solidFill>
                <a:srgbClr val="FFFFFF"/>
              </a:solidFill>
              <a:latin typeface="Segoe UI" panose="020B0502040204020203" pitchFamily="34" charset="0"/>
              <a:cs typeface="Segoe UI" panose="020B0502040204020203" pitchFamily="34" charset="0"/>
            </a:endParaRPr>
          </a:p>
        </p:txBody>
      </p:sp>
      <p:sp>
        <p:nvSpPr>
          <p:cNvPr id="5" name="Rectangle: Rounded Corners 4">
            <a:extLst>
              <a:ext uri="{FF2B5EF4-FFF2-40B4-BE49-F238E27FC236}">
                <a16:creationId xmlns:a16="http://schemas.microsoft.com/office/drawing/2014/main" id="{67F8FA41-FA53-4057-8733-B747C2E254E8}"/>
              </a:ext>
            </a:extLst>
          </p:cNvPr>
          <p:cNvSpPr/>
          <p:nvPr/>
        </p:nvSpPr>
        <p:spPr>
          <a:xfrm>
            <a:off x="8401290" y="2398471"/>
            <a:ext cx="1977938" cy="83934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Govern</a:t>
            </a:r>
          </a:p>
        </p:txBody>
      </p:sp>
      <p:sp>
        <p:nvSpPr>
          <p:cNvPr id="17" name="Rectangle 16">
            <a:extLst>
              <a:ext uri="{FF2B5EF4-FFF2-40B4-BE49-F238E27FC236}">
                <a16:creationId xmlns:a16="http://schemas.microsoft.com/office/drawing/2014/main" id="{C9880880-F333-4079-9DE1-81E5069AFE04}"/>
              </a:ext>
            </a:extLst>
          </p:cNvPr>
          <p:cNvSpPr/>
          <p:nvPr/>
        </p:nvSpPr>
        <p:spPr>
          <a:xfrm>
            <a:off x="654137" y="3428545"/>
            <a:ext cx="2213193" cy="839343"/>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Landing Zones</a:t>
            </a:r>
          </a:p>
        </p:txBody>
      </p:sp>
      <p:sp>
        <p:nvSpPr>
          <p:cNvPr id="50" name="Rectangle 49">
            <a:extLst>
              <a:ext uri="{FF2B5EF4-FFF2-40B4-BE49-F238E27FC236}">
                <a16:creationId xmlns:a16="http://schemas.microsoft.com/office/drawing/2014/main" id="{B24751AF-85E5-43D8-A6EE-DC0EA9AD6B47}"/>
              </a:ext>
            </a:extLst>
          </p:cNvPr>
          <p:cNvSpPr/>
          <p:nvPr/>
        </p:nvSpPr>
        <p:spPr>
          <a:xfrm>
            <a:off x="3619677" y="3467203"/>
            <a:ext cx="4450494" cy="7620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b="1" dirty="0">
                <a:solidFill>
                  <a:srgbClr val="171717"/>
                </a:solidFill>
                <a:latin typeface="Segoe UI" panose="020B0502040204020203" pitchFamily="34" charset="0"/>
                <a:cs typeface="Segoe UI" panose="020B0502040204020203" pitchFamily="34" charset="0"/>
              </a:rPr>
              <a:t>Foundational services and features </a:t>
            </a:r>
            <a:r>
              <a:rPr lang="en-US" sz="1428" dirty="0">
                <a:solidFill>
                  <a:srgbClr val="171717"/>
                </a:solidFill>
                <a:latin typeface="Segoe UI" panose="020B0502040204020203" pitchFamily="34" charset="0"/>
                <a:cs typeface="Segoe UI" panose="020B0502040204020203" pitchFamily="34" charset="0"/>
              </a:rPr>
              <a:t>(or shared plumbing) that is required to support one or more workloads.</a:t>
            </a:r>
            <a:endParaRPr lang="en-US" sz="1428" dirty="0">
              <a:solidFill>
                <a:srgbClr val="FFFFFF"/>
              </a:solidFill>
              <a:latin typeface="Segoe UI" panose="020B0502040204020203" pitchFamily="34" charset="0"/>
              <a:cs typeface="Segoe UI" panose="020B0502040204020203" pitchFamily="34" charset="0"/>
            </a:endParaRPr>
          </a:p>
        </p:txBody>
      </p:sp>
      <p:sp>
        <p:nvSpPr>
          <p:cNvPr id="7" name="Rectangle: Rounded Corners 6">
            <a:extLst>
              <a:ext uri="{FF2B5EF4-FFF2-40B4-BE49-F238E27FC236}">
                <a16:creationId xmlns:a16="http://schemas.microsoft.com/office/drawing/2014/main" id="{F484AAD4-BB00-4B73-AD1D-23C32BE4DFAE}"/>
              </a:ext>
            </a:extLst>
          </p:cNvPr>
          <p:cNvSpPr/>
          <p:nvPr/>
        </p:nvSpPr>
        <p:spPr>
          <a:xfrm>
            <a:off x="8401290" y="3428545"/>
            <a:ext cx="1977938" cy="83934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Ready</a:t>
            </a:r>
          </a:p>
        </p:txBody>
      </p:sp>
      <p:sp>
        <p:nvSpPr>
          <p:cNvPr id="21" name="Rectangle 20">
            <a:extLst>
              <a:ext uri="{FF2B5EF4-FFF2-40B4-BE49-F238E27FC236}">
                <a16:creationId xmlns:a16="http://schemas.microsoft.com/office/drawing/2014/main" id="{78686712-79B3-45AB-AB0C-DA8F6BA4958D}"/>
              </a:ext>
            </a:extLst>
          </p:cNvPr>
          <p:cNvSpPr/>
          <p:nvPr/>
        </p:nvSpPr>
        <p:spPr>
          <a:xfrm>
            <a:off x="838338" y="4456825"/>
            <a:ext cx="1844792" cy="839343"/>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Workload</a:t>
            </a:r>
          </a:p>
        </p:txBody>
      </p:sp>
      <p:sp>
        <p:nvSpPr>
          <p:cNvPr id="42" name="Rectangle 41">
            <a:extLst>
              <a:ext uri="{FF2B5EF4-FFF2-40B4-BE49-F238E27FC236}">
                <a16:creationId xmlns:a16="http://schemas.microsoft.com/office/drawing/2014/main" id="{C8A21D08-A64B-4438-9902-B5260EBA237D}"/>
              </a:ext>
            </a:extLst>
          </p:cNvPr>
          <p:cNvSpPr/>
          <p:nvPr/>
        </p:nvSpPr>
        <p:spPr>
          <a:xfrm>
            <a:off x="3619678" y="4476072"/>
            <a:ext cx="4450493" cy="8008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dirty="0">
                <a:solidFill>
                  <a:srgbClr val="171717"/>
                </a:solidFill>
                <a:latin typeface="Segoe UI" panose="020B0502040204020203" pitchFamily="34" charset="0"/>
                <a:cs typeface="Segoe UI" panose="020B0502040204020203" pitchFamily="34" charset="0"/>
              </a:rPr>
              <a:t>Workload is a </a:t>
            </a:r>
            <a:r>
              <a:rPr lang="en-US" sz="1428" b="1" dirty="0">
                <a:solidFill>
                  <a:srgbClr val="171717"/>
                </a:solidFill>
                <a:latin typeface="Segoe UI" panose="020B0502040204020203" pitchFamily="34" charset="0"/>
                <a:cs typeface="Segoe UI" panose="020B0502040204020203" pitchFamily="34" charset="0"/>
              </a:rPr>
              <a:t>collection of</a:t>
            </a:r>
            <a:r>
              <a:rPr lang="en-US" sz="1428" dirty="0">
                <a:solidFill>
                  <a:srgbClr val="171717"/>
                </a:solidFill>
                <a:latin typeface="Segoe UI" panose="020B0502040204020203" pitchFamily="34" charset="0"/>
                <a:cs typeface="Segoe UI" panose="020B0502040204020203" pitchFamily="34" charset="0"/>
              </a:rPr>
              <a:t> </a:t>
            </a:r>
            <a:r>
              <a:rPr lang="en-US" sz="1428" b="1" dirty="0">
                <a:solidFill>
                  <a:srgbClr val="171717"/>
                </a:solidFill>
                <a:latin typeface="Segoe UI" panose="020B0502040204020203" pitchFamily="34" charset="0"/>
                <a:cs typeface="Segoe UI" panose="020B0502040204020203" pitchFamily="34" charset="0"/>
              </a:rPr>
              <a:t>assets (infrastructure, applications, and data) </a:t>
            </a:r>
            <a:r>
              <a:rPr lang="en-US" sz="1428" dirty="0">
                <a:solidFill>
                  <a:srgbClr val="171717"/>
                </a:solidFill>
                <a:latin typeface="Segoe UI" panose="020B0502040204020203" pitchFamily="34" charset="0"/>
                <a:cs typeface="Segoe UI" panose="020B0502040204020203" pitchFamily="34" charset="0"/>
              </a:rPr>
              <a:t>that together supports a common business goal</a:t>
            </a:r>
            <a:endParaRPr lang="en-US" sz="1428" dirty="0">
              <a:solidFill>
                <a:srgbClr val="FFFFFF"/>
              </a:solidFill>
              <a:latin typeface="Segoe UI" panose="020B0502040204020203" pitchFamily="34" charset="0"/>
              <a:cs typeface="Segoe UI" panose="020B0502040204020203" pitchFamily="34" charset="0"/>
            </a:endParaRPr>
          </a:p>
        </p:txBody>
      </p:sp>
      <p:sp>
        <p:nvSpPr>
          <p:cNvPr id="9" name="Rectangle: Rounded Corners 8">
            <a:extLst>
              <a:ext uri="{FF2B5EF4-FFF2-40B4-BE49-F238E27FC236}">
                <a16:creationId xmlns:a16="http://schemas.microsoft.com/office/drawing/2014/main" id="{2BF4BEAF-25D4-4968-8B63-92BA79E36995}"/>
              </a:ext>
            </a:extLst>
          </p:cNvPr>
          <p:cNvSpPr/>
          <p:nvPr/>
        </p:nvSpPr>
        <p:spPr>
          <a:xfrm>
            <a:off x="8401290" y="4476071"/>
            <a:ext cx="1977938" cy="83934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Adopt</a:t>
            </a:r>
          </a:p>
        </p:txBody>
      </p:sp>
      <p:sp>
        <p:nvSpPr>
          <p:cNvPr id="11" name="Rectangle: Rounded Corners 10">
            <a:extLst>
              <a:ext uri="{FF2B5EF4-FFF2-40B4-BE49-F238E27FC236}">
                <a16:creationId xmlns:a16="http://schemas.microsoft.com/office/drawing/2014/main" id="{1435B9FF-A88C-4EC7-9883-4BC5AE3BF732}"/>
              </a:ext>
            </a:extLst>
          </p:cNvPr>
          <p:cNvSpPr/>
          <p:nvPr/>
        </p:nvSpPr>
        <p:spPr>
          <a:xfrm>
            <a:off x="10511422" y="4476071"/>
            <a:ext cx="1788539" cy="83934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a:p>
            <a:pPr algn="ctr" defTabSz="932597"/>
            <a:r>
              <a:rPr lang="en-US" sz="1836" dirty="0">
                <a:solidFill>
                  <a:srgbClr val="FFFFFF"/>
                </a:solidFill>
                <a:latin typeface="Segoe UI"/>
              </a:rPr>
              <a:t>Well-Architected</a:t>
            </a:r>
          </a:p>
          <a:p>
            <a:pPr algn="ctr" defTabSz="932597"/>
            <a:endParaRPr lang="en-US" sz="1836">
              <a:solidFill>
                <a:srgbClr val="FFFFFF"/>
              </a:solidFill>
              <a:latin typeface="Segoe UI"/>
            </a:endParaRPr>
          </a:p>
        </p:txBody>
      </p:sp>
      <p:sp>
        <p:nvSpPr>
          <p:cNvPr id="23" name="Rectangle 22">
            <a:extLst>
              <a:ext uri="{FF2B5EF4-FFF2-40B4-BE49-F238E27FC236}">
                <a16:creationId xmlns:a16="http://schemas.microsoft.com/office/drawing/2014/main" id="{CCC50C13-92BE-4701-9F2A-45EBCD90A12F}"/>
              </a:ext>
            </a:extLst>
          </p:cNvPr>
          <p:cNvSpPr/>
          <p:nvPr/>
        </p:nvSpPr>
        <p:spPr>
          <a:xfrm>
            <a:off x="1047363" y="5504350"/>
            <a:ext cx="1426743" cy="839343"/>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Assets</a:t>
            </a:r>
          </a:p>
        </p:txBody>
      </p:sp>
      <p:sp>
        <p:nvSpPr>
          <p:cNvPr id="44" name="Rectangle 43">
            <a:extLst>
              <a:ext uri="{FF2B5EF4-FFF2-40B4-BE49-F238E27FC236}">
                <a16:creationId xmlns:a16="http://schemas.microsoft.com/office/drawing/2014/main" id="{83794B7C-F311-46F9-A1D5-6AFF3EE712EB}"/>
              </a:ext>
            </a:extLst>
          </p:cNvPr>
          <p:cNvSpPr/>
          <p:nvPr/>
        </p:nvSpPr>
        <p:spPr>
          <a:xfrm>
            <a:off x="3617143" y="5539707"/>
            <a:ext cx="4450493" cy="7686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dirty="0">
                <a:solidFill>
                  <a:srgbClr val="171717"/>
                </a:solidFill>
                <a:latin typeface="Segoe UI" panose="020B0502040204020203" pitchFamily="34" charset="0"/>
                <a:cs typeface="Segoe UI" panose="020B0502040204020203" pitchFamily="34" charset="0"/>
              </a:rPr>
              <a:t>Assets are the </a:t>
            </a:r>
            <a:r>
              <a:rPr lang="en-US" sz="1428" b="1" dirty="0">
                <a:solidFill>
                  <a:srgbClr val="171717"/>
                </a:solidFill>
                <a:latin typeface="Segoe UI" panose="020B0502040204020203" pitchFamily="34" charset="0"/>
                <a:cs typeface="Segoe UI" panose="020B0502040204020203" pitchFamily="34" charset="0"/>
              </a:rPr>
              <a:t>smallest unit of technical function </a:t>
            </a:r>
            <a:r>
              <a:rPr lang="en-US" sz="1428" dirty="0">
                <a:solidFill>
                  <a:srgbClr val="171717"/>
                </a:solidFill>
                <a:latin typeface="Segoe UI" panose="020B0502040204020203" pitchFamily="34" charset="0"/>
                <a:cs typeface="Segoe UI" panose="020B0502040204020203" pitchFamily="34" charset="0"/>
              </a:rPr>
              <a:t>supporting a workload or solution</a:t>
            </a:r>
            <a:endParaRPr lang="en-US" sz="1428" dirty="0">
              <a:solidFill>
                <a:srgbClr val="FFFFFF"/>
              </a:solidFill>
              <a:latin typeface="Segoe UI" panose="020B0502040204020203" pitchFamily="34" charset="0"/>
              <a:cs typeface="Segoe UI" panose="020B0502040204020203" pitchFamily="34" charset="0"/>
            </a:endParaRPr>
          </a:p>
        </p:txBody>
      </p:sp>
      <p:sp>
        <p:nvSpPr>
          <p:cNvPr id="4" name="Rectangle: Rounded Corners 3">
            <a:extLst>
              <a:ext uri="{FF2B5EF4-FFF2-40B4-BE49-F238E27FC236}">
                <a16:creationId xmlns:a16="http://schemas.microsoft.com/office/drawing/2014/main" id="{D6AC5606-764B-4E64-B478-F71972B00D83}"/>
              </a:ext>
            </a:extLst>
          </p:cNvPr>
          <p:cNvSpPr/>
          <p:nvPr/>
        </p:nvSpPr>
        <p:spPr>
          <a:xfrm>
            <a:off x="8401290" y="5504350"/>
            <a:ext cx="1977938" cy="83934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Manage</a:t>
            </a:r>
          </a:p>
        </p:txBody>
      </p:sp>
      <p:sp>
        <p:nvSpPr>
          <p:cNvPr id="13" name="Rectangle: Rounded Corners 12">
            <a:extLst>
              <a:ext uri="{FF2B5EF4-FFF2-40B4-BE49-F238E27FC236}">
                <a16:creationId xmlns:a16="http://schemas.microsoft.com/office/drawing/2014/main" id="{76A747E4-B829-49D6-88EC-C3D9B9155190}"/>
              </a:ext>
            </a:extLst>
          </p:cNvPr>
          <p:cNvSpPr/>
          <p:nvPr/>
        </p:nvSpPr>
        <p:spPr>
          <a:xfrm>
            <a:off x="10511422" y="5504350"/>
            <a:ext cx="1788539" cy="83934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Well-Architected</a:t>
            </a:r>
          </a:p>
        </p:txBody>
      </p:sp>
      <p:sp>
        <p:nvSpPr>
          <p:cNvPr id="16" name="Rectangle 15">
            <a:extLst>
              <a:ext uri="{FF2B5EF4-FFF2-40B4-BE49-F238E27FC236}">
                <a16:creationId xmlns:a16="http://schemas.microsoft.com/office/drawing/2014/main" id="{3F17C0A4-4924-4C2E-B37D-EAB04D7906DF}"/>
              </a:ext>
            </a:extLst>
          </p:cNvPr>
          <p:cNvSpPr/>
          <p:nvPr/>
        </p:nvSpPr>
        <p:spPr>
          <a:xfrm>
            <a:off x="8380742" y="563166"/>
            <a:ext cx="3919218" cy="58928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Semibold" panose="020B0702040204020203" pitchFamily="34" charset="0"/>
                <a:cs typeface="Segoe UI Semibold" panose="020B0702040204020203" pitchFamily="34" charset="0"/>
              </a:rPr>
              <a:t>Guidance &amp; Altitude</a:t>
            </a:r>
          </a:p>
        </p:txBody>
      </p:sp>
      <p:sp>
        <p:nvSpPr>
          <p:cNvPr id="18" name="TextBox 17">
            <a:extLst>
              <a:ext uri="{FF2B5EF4-FFF2-40B4-BE49-F238E27FC236}">
                <a16:creationId xmlns:a16="http://schemas.microsoft.com/office/drawing/2014/main" id="{107A0980-C882-47E3-BAF3-9D05E83E0D0F}"/>
              </a:ext>
            </a:extLst>
          </p:cNvPr>
          <p:cNvSpPr txBox="1"/>
          <p:nvPr/>
        </p:nvSpPr>
        <p:spPr>
          <a:xfrm>
            <a:off x="8436761" y="6385374"/>
            <a:ext cx="1906997" cy="542399"/>
          </a:xfrm>
          <a:prstGeom prst="rect">
            <a:avLst/>
          </a:prstGeom>
          <a:noFill/>
        </p:spPr>
        <p:txBody>
          <a:bodyPr wrap="square" rtlCol="0">
            <a:spAutoFit/>
          </a:bodyPr>
          <a:lstStyle/>
          <a:p>
            <a:pPr algn="ctr" defTabSz="932597"/>
            <a:r>
              <a:rPr lang="en-US" sz="1428" dirty="0">
                <a:solidFill>
                  <a:srgbClr val="000000"/>
                </a:solidFill>
                <a:latin typeface="Segoe UI Semibold" panose="020B0702040204020203" pitchFamily="34" charset="0"/>
                <a:cs typeface="Segoe UI Semibold" panose="020B0702040204020203" pitchFamily="34" charset="0"/>
              </a:rPr>
              <a:t>ORGANIZATION </a:t>
            </a:r>
          </a:p>
          <a:p>
            <a:pPr algn="ctr" defTabSz="932597"/>
            <a:r>
              <a:rPr lang="en-US" sz="1428" dirty="0">
                <a:solidFill>
                  <a:srgbClr val="000000"/>
                </a:solidFill>
                <a:latin typeface="Segoe UI Semibold" panose="020B0702040204020203" pitchFamily="34" charset="0"/>
                <a:cs typeface="Segoe UI Semibold" panose="020B0702040204020203" pitchFamily="34" charset="0"/>
              </a:rPr>
              <a:t>WIDE</a:t>
            </a:r>
          </a:p>
        </p:txBody>
      </p:sp>
      <p:sp>
        <p:nvSpPr>
          <p:cNvPr id="20" name="TextBox 19">
            <a:extLst>
              <a:ext uri="{FF2B5EF4-FFF2-40B4-BE49-F238E27FC236}">
                <a16:creationId xmlns:a16="http://schemas.microsoft.com/office/drawing/2014/main" id="{C2220605-6EAC-4FD2-8ECB-3CBD3214D727}"/>
              </a:ext>
            </a:extLst>
          </p:cNvPr>
          <p:cNvSpPr txBox="1"/>
          <p:nvPr/>
        </p:nvSpPr>
        <p:spPr>
          <a:xfrm>
            <a:off x="10681880" y="6385374"/>
            <a:ext cx="1447623" cy="542399"/>
          </a:xfrm>
          <a:prstGeom prst="rect">
            <a:avLst/>
          </a:prstGeom>
          <a:noFill/>
        </p:spPr>
        <p:txBody>
          <a:bodyPr wrap="square" rtlCol="0">
            <a:spAutoFit/>
          </a:bodyPr>
          <a:lstStyle/>
          <a:p>
            <a:pPr algn="ctr" defTabSz="932597"/>
            <a:r>
              <a:rPr lang="en-US" sz="1428" dirty="0">
                <a:solidFill>
                  <a:srgbClr val="000000"/>
                </a:solidFill>
                <a:latin typeface="Segoe UI Semibold" panose="020B0702040204020203" pitchFamily="34" charset="0"/>
                <a:cs typeface="Segoe UI Semibold" panose="020B0702040204020203" pitchFamily="34" charset="0"/>
              </a:rPr>
              <a:t>WORKLOAD SPECIFIC</a:t>
            </a:r>
          </a:p>
        </p:txBody>
      </p:sp>
      <p:sp>
        <p:nvSpPr>
          <p:cNvPr id="25" name="TextBox 24">
            <a:extLst>
              <a:ext uri="{FF2B5EF4-FFF2-40B4-BE49-F238E27FC236}">
                <a16:creationId xmlns:a16="http://schemas.microsoft.com/office/drawing/2014/main" id="{231A1055-9F7F-4B77-B521-389A0AEFE780}"/>
              </a:ext>
            </a:extLst>
          </p:cNvPr>
          <p:cNvSpPr txBox="1"/>
          <p:nvPr/>
        </p:nvSpPr>
        <p:spPr>
          <a:xfrm>
            <a:off x="3538941" y="135341"/>
            <a:ext cx="4702257" cy="990628"/>
          </a:xfrm>
          <a:prstGeom prst="rect">
            <a:avLst/>
          </a:prstGeom>
          <a:noFill/>
        </p:spPr>
        <p:txBody>
          <a:bodyPr wrap="square" rtlCol="0">
            <a:spAutoFit/>
          </a:bodyPr>
          <a:lstStyle/>
          <a:p>
            <a:pPr algn="ctr" defTabSz="932597"/>
            <a:r>
              <a:rPr lang="en-US" sz="2856" dirty="0">
                <a:solidFill>
                  <a:srgbClr val="000000"/>
                </a:solidFill>
                <a:latin typeface="Segoe UI Semibold" panose="020B0702040204020203" pitchFamily="34" charset="0"/>
                <a:cs typeface="Segoe UI Semibold" panose="020B0702040204020203" pitchFamily="34" charset="0"/>
              </a:rPr>
              <a:t>Different altitudes of content and guidance </a:t>
            </a:r>
          </a:p>
        </p:txBody>
      </p:sp>
      <p:sp>
        <p:nvSpPr>
          <p:cNvPr id="6" name="Rectangle 5">
            <a:extLst>
              <a:ext uri="{FF2B5EF4-FFF2-40B4-BE49-F238E27FC236}">
                <a16:creationId xmlns:a16="http://schemas.microsoft.com/office/drawing/2014/main" id="{1AEC1C03-B202-42D2-86D3-58812D1938B5}"/>
              </a:ext>
            </a:extLst>
          </p:cNvPr>
          <p:cNvSpPr/>
          <p:nvPr/>
        </p:nvSpPr>
        <p:spPr>
          <a:xfrm>
            <a:off x="10343758" y="0"/>
            <a:ext cx="2091835" cy="4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chemeClr val="accent1"/>
                </a:solidFill>
                <a:latin typeface="Segoe UI"/>
              </a:rPr>
              <a:t>Aligned to CAF</a:t>
            </a:r>
          </a:p>
        </p:txBody>
      </p:sp>
    </p:spTree>
    <p:extLst>
      <p:ext uri="{BB962C8B-B14F-4D97-AF65-F5344CB8AC3E}">
        <p14:creationId xmlns:p14="http://schemas.microsoft.com/office/powerpoint/2010/main" val="343819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465137" y="567457"/>
            <a:ext cx="11533187" cy="830020"/>
          </a:xfrm>
        </p:spPr>
        <p:txBody>
          <a:bodyPr/>
          <a:lstStyle/>
          <a:p>
            <a:r>
              <a:rPr lang="en-US" dirty="0">
                <a:solidFill>
                  <a:schemeClr val="tx2"/>
                </a:solidFill>
              </a:rPr>
              <a:t>How to get started?</a:t>
            </a:r>
            <a:br>
              <a:rPr lang="en-US" dirty="0">
                <a:solidFill>
                  <a:schemeClr val="tx2"/>
                </a:solidFill>
              </a:rPr>
            </a:br>
            <a:r>
              <a:rPr lang="en-US" dirty="0"/>
              <a:t>Cloud operating model</a:t>
            </a:r>
          </a:p>
        </p:txBody>
      </p:sp>
      <p:grpSp>
        <p:nvGrpSpPr>
          <p:cNvPr id="130" name="Group 129">
            <a:extLst>
              <a:ext uri="{FF2B5EF4-FFF2-40B4-BE49-F238E27FC236}">
                <a16:creationId xmlns:a16="http://schemas.microsoft.com/office/drawing/2014/main" id="{2FA5B91C-340C-4E4C-B2A9-98B922B72A49}"/>
              </a:ext>
            </a:extLst>
          </p:cNvPr>
          <p:cNvGrpSpPr/>
          <p:nvPr/>
        </p:nvGrpSpPr>
        <p:grpSpPr>
          <a:xfrm>
            <a:off x="317252" y="3895151"/>
            <a:ext cx="3263649" cy="3263649"/>
            <a:chOff x="568736" y="1163000"/>
            <a:chExt cx="3200400" cy="3200400"/>
          </a:xfrm>
        </p:grpSpPr>
        <p:grpSp>
          <p:nvGrpSpPr>
            <p:cNvPr id="43" name="Group 42">
              <a:extLst>
                <a:ext uri="{FF2B5EF4-FFF2-40B4-BE49-F238E27FC236}">
                  <a16:creationId xmlns:a16="http://schemas.microsoft.com/office/drawing/2014/main" id="{A1955942-628B-4608-B103-F6673CC20A6B}"/>
                </a:ext>
              </a:extLst>
            </p:cNvPr>
            <p:cNvGrpSpPr/>
            <p:nvPr/>
          </p:nvGrpSpPr>
          <p:grpSpPr>
            <a:xfrm>
              <a:off x="568736" y="1163000"/>
              <a:ext cx="3200400" cy="3200400"/>
              <a:chOff x="4587949" y="169691"/>
              <a:chExt cx="3200400" cy="3200400"/>
            </a:xfrm>
          </p:grpSpPr>
          <p:pic>
            <p:nvPicPr>
              <p:cNvPr id="3" name="Graphic 2" descr="Cloud">
                <a:extLst>
                  <a:ext uri="{FF2B5EF4-FFF2-40B4-BE49-F238E27FC236}">
                    <a16:creationId xmlns:a16="http://schemas.microsoft.com/office/drawing/2014/main" id="{A44FFFD9-5637-4FDF-9620-D032B0A158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7949" y="169691"/>
                <a:ext cx="3200400" cy="3200400"/>
              </a:xfrm>
              <a:prstGeom prst="rect">
                <a:avLst/>
              </a:prstGeom>
            </p:spPr>
          </p:pic>
          <p:pic>
            <p:nvPicPr>
              <p:cNvPr id="6" name="Graphic 5" descr="Stop">
                <a:extLst>
                  <a:ext uri="{FF2B5EF4-FFF2-40B4-BE49-F238E27FC236}">
                    <a16:creationId xmlns:a16="http://schemas.microsoft.com/office/drawing/2014/main" id="{1B31E9A6-96B9-4756-81F2-D3A4743F91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6525" y="1716606"/>
                <a:ext cx="548640" cy="548640"/>
              </a:xfrm>
              <a:prstGeom prst="rect">
                <a:avLst/>
              </a:prstGeom>
            </p:spPr>
          </p:pic>
          <p:sp>
            <p:nvSpPr>
              <p:cNvPr id="42" name="TextBox 41">
                <a:extLst>
                  <a:ext uri="{FF2B5EF4-FFF2-40B4-BE49-F238E27FC236}">
                    <a16:creationId xmlns:a16="http://schemas.microsoft.com/office/drawing/2014/main" id="{F09D091A-F485-4E7A-AC9A-0023143D243C}"/>
                  </a:ext>
                </a:extLst>
              </p:cNvPr>
              <p:cNvSpPr txBox="1"/>
              <p:nvPr/>
            </p:nvSpPr>
            <p:spPr>
              <a:xfrm>
                <a:off x="5652622" y="1837037"/>
                <a:ext cx="276446" cy="313977"/>
              </a:xfrm>
              <a:prstGeom prst="rect">
                <a:avLst/>
              </a:prstGeom>
              <a:noFill/>
            </p:spPr>
            <p:txBody>
              <a:bodyPr wrap="square" lIns="0" tIns="0" rIns="0" bIns="0" rtlCol="0">
                <a:spAutoFit/>
              </a:bodyPr>
              <a:lstStyle/>
              <a:p>
                <a:r>
                  <a:rPr lang="en-US" sz="2040" dirty="0">
                    <a:solidFill>
                      <a:srgbClr val="FFFFFF"/>
                    </a:solidFill>
                    <a:latin typeface="Segoe UI"/>
                  </a:rPr>
                  <a:t>W</a:t>
                </a:r>
              </a:p>
            </p:txBody>
          </p:sp>
        </p:grpSp>
        <p:sp>
          <p:nvSpPr>
            <p:cNvPr id="49" name="TextBox 48">
              <a:extLst>
                <a:ext uri="{FF2B5EF4-FFF2-40B4-BE49-F238E27FC236}">
                  <a16:creationId xmlns:a16="http://schemas.microsoft.com/office/drawing/2014/main" id="{199DF2C8-E60C-4C77-BB56-1A180243297B}"/>
                </a:ext>
              </a:extLst>
            </p:cNvPr>
            <p:cNvSpPr txBox="1"/>
            <p:nvPr/>
          </p:nvSpPr>
          <p:spPr>
            <a:xfrm>
              <a:off x="935559" y="3601525"/>
              <a:ext cx="2466754" cy="313977"/>
            </a:xfrm>
            <a:prstGeom prst="rect">
              <a:avLst/>
            </a:prstGeom>
            <a:noFill/>
          </p:spPr>
          <p:txBody>
            <a:bodyPr wrap="square" lIns="0" tIns="0" rIns="0" bIns="0" rtlCol="0">
              <a:spAutoFit/>
            </a:bodyPr>
            <a:lstStyle/>
            <a:p>
              <a:pPr algn="ctr"/>
              <a:r>
                <a:rPr lang="en-US" sz="2040" dirty="0">
                  <a:solidFill>
                    <a:srgbClr val="000000"/>
                  </a:solidFill>
                  <a:latin typeface="Segoe UI"/>
                </a:rPr>
                <a:t>Workload Operations</a:t>
              </a:r>
            </a:p>
          </p:txBody>
        </p:sp>
      </p:grpSp>
      <p:grpSp>
        <p:nvGrpSpPr>
          <p:cNvPr id="129" name="Group 128">
            <a:extLst>
              <a:ext uri="{FF2B5EF4-FFF2-40B4-BE49-F238E27FC236}">
                <a16:creationId xmlns:a16="http://schemas.microsoft.com/office/drawing/2014/main" id="{7173F0D2-7C96-487D-B098-32B14152857D}"/>
              </a:ext>
            </a:extLst>
          </p:cNvPr>
          <p:cNvGrpSpPr/>
          <p:nvPr/>
        </p:nvGrpSpPr>
        <p:grpSpPr>
          <a:xfrm>
            <a:off x="3293300" y="2310842"/>
            <a:ext cx="3263649" cy="3263649"/>
            <a:chOff x="3576637" y="2159511"/>
            <a:chExt cx="3200400" cy="3200400"/>
          </a:xfrm>
        </p:grpSpPr>
        <p:grpSp>
          <p:nvGrpSpPr>
            <p:cNvPr id="58" name="Group 57">
              <a:extLst>
                <a:ext uri="{FF2B5EF4-FFF2-40B4-BE49-F238E27FC236}">
                  <a16:creationId xmlns:a16="http://schemas.microsoft.com/office/drawing/2014/main" id="{49635D77-63CB-4D78-AA72-F05DA98CD713}"/>
                </a:ext>
              </a:extLst>
            </p:cNvPr>
            <p:cNvGrpSpPr/>
            <p:nvPr/>
          </p:nvGrpSpPr>
          <p:grpSpPr>
            <a:xfrm>
              <a:off x="3576637" y="2159511"/>
              <a:ext cx="3200400" cy="3200400"/>
              <a:chOff x="8493642" y="116406"/>
              <a:chExt cx="3200400" cy="3200400"/>
            </a:xfrm>
          </p:grpSpPr>
          <p:pic>
            <p:nvPicPr>
              <p:cNvPr id="37" name="Graphic 36" descr="Cloud">
                <a:extLst>
                  <a:ext uri="{FF2B5EF4-FFF2-40B4-BE49-F238E27FC236}">
                    <a16:creationId xmlns:a16="http://schemas.microsoft.com/office/drawing/2014/main" id="{0C20681E-70E1-4875-8FE3-84DD4866B0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93642" y="116406"/>
                <a:ext cx="3200400" cy="3200400"/>
              </a:xfrm>
              <a:prstGeom prst="rect">
                <a:avLst/>
              </a:prstGeom>
            </p:spPr>
          </p:pic>
          <p:pic>
            <p:nvPicPr>
              <p:cNvPr id="38" name="Graphic 37" descr="Stop">
                <a:extLst>
                  <a:ext uri="{FF2B5EF4-FFF2-40B4-BE49-F238E27FC236}">
                    <a16:creationId xmlns:a16="http://schemas.microsoft.com/office/drawing/2014/main" id="{A4C85BC1-0795-41C2-B7B5-2EFC3B993ED0}"/>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9422218" y="1689103"/>
                <a:ext cx="548640" cy="548640"/>
              </a:xfrm>
              <a:prstGeom prst="rect">
                <a:avLst/>
              </a:prstGeom>
            </p:spPr>
          </p:pic>
          <p:pic>
            <p:nvPicPr>
              <p:cNvPr id="39" name="Graphic 38" descr="Stop">
                <a:extLst>
                  <a:ext uri="{FF2B5EF4-FFF2-40B4-BE49-F238E27FC236}">
                    <a16:creationId xmlns:a16="http://schemas.microsoft.com/office/drawing/2014/main" id="{D1526B12-D08D-4015-B3E1-0A70A38E6E09}"/>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9902449" y="1689103"/>
                <a:ext cx="548640" cy="548640"/>
              </a:xfrm>
              <a:prstGeom prst="rect">
                <a:avLst/>
              </a:prstGeom>
            </p:spPr>
          </p:pic>
          <p:pic>
            <p:nvPicPr>
              <p:cNvPr id="40" name="Graphic 39" descr="Stop">
                <a:extLst>
                  <a:ext uri="{FF2B5EF4-FFF2-40B4-BE49-F238E27FC236}">
                    <a16:creationId xmlns:a16="http://schemas.microsoft.com/office/drawing/2014/main" id="{D4A8E88D-3B58-4E6F-8412-8DA7E0C0F80B}"/>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9422218" y="1209913"/>
                <a:ext cx="548640" cy="548640"/>
              </a:xfrm>
              <a:prstGeom prst="rect">
                <a:avLst/>
              </a:prstGeom>
            </p:spPr>
          </p:pic>
          <p:sp>
            <p:nvSpPr>
              <p:cNvPr id="41" name="Rectangle 40">
                <a:extLst>
                  <a:ext uri="{FF2B5EF4-FFF2-40B4-BE49-F238E27FC236}">
                    <a16:creationId xmlns:a16="http://schemas.microsoft.com/office/drawing/2014/main" id="{022B6CD5-B36A-4D99-AF6F-F856FCEBD8B0}"/>
                  </a:ext>
                </a:extLst>
              </p:cNvPr>
              <p:cNvSpPr/>
              <p:nvPr/>
            </p:nvSpPr>
            <p:spPr bwMode="auto">
              <a:xfrm>
                <a:off x="9477670" y="2223227"/>
                <a:ext cx="914400" cy="13716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8B41223D-ED0C-490F-A75A-BEF66031D235}"/>
                  </a:ext>
                </a:extLst>
              </p:cNvPr>
              <p:cNvSpPr txBox="1"/>
              <p:nvPr/>
            </p:nvSpPr>
            <p:spPr>
              <a:xfrm>
                <a:off x="9558315" y="1330344"/>
                <a:ext cx="276446" cy="313977"/>
              </a:xfrm>
              <a:prstGeom prst="rect">
                <a:avLst/>
              </a:prstGeom>
              <a:noFill/>
            </p:spPr>
            <p:txBody>
              <a:bodyPr wrap="square" lIns="0" tIns="0" rIns="0" bIns="0" rtlCol="0">
                <a:spAutoFit/>
              </a:bodyPr>
              <a:lstStyle/>
              <a:p>
                <a:r>
                  <a:rPr lang="en-US" sz="2040" dirty="0">
                    <a:solidFill>
                      <a:srgbClr val="FFFFFF"/>
                    </a:solidFill>
                    <a:latin typeface="Segoe UI"/>
                  </a:rPr>
                  <a:t>W</a:t>
                </a:r>
              </a:p>
            </p:txBody>
          </p:sp>
          <p:sp>
            <p:nvSpPr>
              <p:cNvPr id="53" name="TextBox 52">
                <a:extLst>
                  <a:ext uri="{FF2B5EF4-FFF2-40B4-BE49-F238E27FC236}">
                    <a16:creationId xmlns:a16="http://schemas.microsoft.com/office/drawing/2014/main" id="{0D72E769-EF05-405E-9E71-4AF88E575CDC}"/>
                  </a:ext>
                </a:extLst>
              </p:cNvPr>
              <p:cNvSpPr txBox="1"/>
              <p:nvPr/>
            </p:nvSpPr>
            <p:spPr>
              <a:xfrm>
                <a:off x="9558315" y="1794129"/>
                <a:ext cx="276446" cy="313977"/>
              </a:xfrm>
              <a:prstGeom prst="rect">
                <a:avLst/>
              </a:prstGeom>
              <a:noFill/>
            </p:spPr>
            <p:txBody>
              <a:bodyPr wrap="square" lIns="0" tIns="0" rIns="0" bIns="0" rtlCol="0">
                <a:spAutoFit/>
              </a:bodyPr>
              <a:lstStyle/>
              <a:p>
                <a:r>
                  <a:rPr lang="en-US" sz="2040" dirty="0">
                    <a:solidFill>
                      <a:srgbClr val="FFFFFF"/>
                    </a:solidFill>
                    <a:latin typeface="Segoe UI"/>
                  </a:rPr>
                  <a:t>W</a:t>
                </a:r>
              </a:p>
            </p:txBody>
          </p:sp>
          <p:sp>
            <p:nvSpPr>
              <p:cNvPr id="55" name="TextBox 54">
                <a:extLst>
                  <a:ext uri="{FF2B5EF4-FFF2-40B4-BE49-F238E27FC236}">
                    <a16:creationId xmlns:a16="http://schemas.microsoft.com/office/drawing/2014/main" id="{398FD8C3-A0B6-451B-AB9A-EA283F345962}"/>
                  </a:ext>
                </a:extLst>
              </p:cNvPr>
              <p:cNvSpPr txBox="1"/>
              <p:nvPr/>
            </p:nvSpPr>
            <p:spPr>
              <a:xfrm>
                <a:off x="10038546" y="1809534"/>
                <a:ext cx="276446" cy="313977"/>
              </a:xfrm>
              <a:prstGeom prst="rect">
                <a:avLst/>
              </a:prstGeom>
              <a:noFill/>
            </p:spPr>
            <p:txBody>
              <a:bodyPr wrap="square" lIns="0" tIns="0" rIns="0" bIns="0" rtlCol="0">
                <a:spAutoFit/>
              </a:bodyPr>
              <a:lstStyle/>
              <a:p>
                <a:r>
                  <a:rPr lang="en-US" sz="2040" dirty="0">
                    <a:solidFill>
                      <a:srgbClr val="FFFFFF"/>
                    </a:solidFill>
                    <a:latin typeface="Segoe UI"/>
                  </a:rPr>
                  <a:t>W</a:t>
                </a:r>
              </a:p>
            </p:txBody>
          </p:sp>
        </p:grpSp>
        <p:sp>
          <p:nvSpPr>
            <p:cNvPr id="126" name="TextBox 125">
              <a:extLst>
                <a:ext uri="{FF2B5EF4-FFF2-40B4-BE49-F238E27FC236}">
                  <a16:creationId xmlns:a16="http://schemas.microsoft.com/office/drawing/2014/main" id="{4894A3AF-1433-4D4B-BE9D-11DEC0AB2A6C}"/>
                </a:ext>
              </a:extLst>
            </p:cNvPr>
            <p:cNvSpPr txBox="1"/>
            <p:nvPr/>
          </p:nvSpPr>
          <p:spPr>
            <a:xfrm>
              <a:off x="3943460" y="4606149"/>
              <a:ext cx="2466754" cy="313977"/>
            </a:xfrm>
            <a:prstGeom prst="rect">
              <a:avLst/>
            </a:prstGeom>
            <a:noFill/>
          </p:spPr>
          <p:txBody>
            <a:bodyPr wrap="square" lIns="0" tIns="0" rIns="0" bIns="0" rtlCol="0">
              <a:spAutoFit/>
            </a:bodyPr>
            <a:lstStyle/>
            <a:p>
              <a:pPr algn="ctr"/>
              <a:r>
                <a:rPr lang="en-US" sz="2040" dirty="0">
                  <a:solidFill>
                    <a:srgbClr val="000000"/>
                  </a:solidFill>
                  <a:latin typeface="Segoe UI"/>
                </a:rPr>
                <a:t>Central Operations</a:t>
              </a:r>
            </a:p>
          </p:txBody>
        </p:sp>
      </p:grpSp>
      <p:grpSp>
        <p:nvGrpSpPr>
          <p:cNvPr id="131" name="Group 130">
            <a:extLst>
              <a:ext uri="{FF2B5EF4-FFF2-40B4-BE49-F238E27FC236}">
                <a16:creationId xmlns:a16="http://schemas.microsoft.com/office/drawing/2014/main" id="{E27E8984-E67D-4921-BA87-C62ED88D7F84}"/>
              </a:ext>
            </a:extLst>
          </p:cNvPr>
          <p:cNvGrpSpPr/>
          <p:nvPr/>
        </p:nvGrpSpPr>
        <p:grpSpPr>
          <a:xfrm>
            <a:off x="6325710" y="852362"/>
            <a:ext cx="3263649" cy="3263649"/>
            <a:chOff x="6191833" y="1163000"/>
            <a:chExt cx="3200400" cy="3200400"/>
          </a:xfrm>
        </p:grpSpPr>
        <p:grpSp>
          <p:nvGrpSpPr>
            <p:cNvPr id="20" name="Group 19">
              <a:extLst>
                <a:ext uri="{FF2B5EF4-FFF2-40B4-BE49-F238E27FC236}">
                  <a16:creationId xmlns:a16="http://schemas.microsoft.com/office/drawing/2014/main" id="{A8A82DE0-8975-40AB-AD8D-0F35C66395C4}"/>
                </a:ext>
              </a:extLst>
            </p:cNvPr>
            <p:cNvGrpSpPr/>
            <p:nvPr/>
          </p:nvGrpSpPr>
          <p:grpSpPr>
            <a:xfrm>
              <a:off x="6191833" y="1163000"/>
              <a:ext cx="3200400" cy="3200400"/>
              <a:chOff x="6191833" y="1163000"/>
              <a:chExt cx="3200400" cy="3200400"/>
            </a:xfrm>
          </p:grpSpPr>
          <p:pic>
            <p:nvPicPr>
              <p:cNvPr id="62" name="Graphic 61" descr="Cloud">
                <a:extLst>
                  <a:ext uri="{FF2B5EF4-FFF2-40B4-BE49-F238E27FC236}">
                    <a16:creationId xmlns:a16="http://schemas.microsoft.com/office/drawing/2014/main" id="{E603FDE0-E9E8-4DFB-B8D0-8F02E3EA34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1833" y="1163000"/>
                <a:ext cx="3200400" cy="3200400"/>
              </a:xfrm>
              <a:prstGeom prst="rect">
                <a:avLst/>
              </a:prstGeom>
            </p:spPr>
          </p:pic>
          <p:pic>
            <p:nvPicPr>
              <p:cNvPr id="63" name="Graphic 62" descr="Stop">
                <a:extLst>
                  <a:ext uri="{FF2B5EF4-FFF2-40B4-BE49-F238E27FC236}">
                    <a16:creationId xmlns:a16="http://schemas.microsoft.com/office/drawing/2014/main" id="{4FAE3317-D72E-441D-9982-AD7771D125FD}"/>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7120409" y="2680280"/>
                <a:ext cx="457200" cy="457200"/>
              </a:xfrm>
              <a:prstGeom prst="rect">
                <a:avLst/>
              </a:prstGeom>
            </p:spPr>
          </p:pic>
          <p:pic>
            <p:nvPicPr>
              <p:cNvPr id="64" name="Graphic 63" descr="Stop">
                <a:extLst>
                  <a:ext uri="{FF2B5EF4-FFF2-40B4-BE49-F238E27FC236}">
                    <a16:creationId xmlns:a16="http://schemas.microsoft.com/office/drawing/2014/main" id="{CD14753B-CB15-4408-B5EF-8E7C3A44FE8B}"/>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7531067" y="2680280"/>
                <a:ext cx="457200" cy="457200"/>
              </a:xfrm>
              <a:prstGeom prst="rect">
                <a:avLst/>
              </a:prstGeom>
            </p:spPr>
          </p:pic>
          <p:pic>
            <p:nvPicPr>
              <p:cNvPr id="65" name="Graphic 64" descr="Stop">
                <a:extLst>
                  <a:ext uri="{FF2B5EF4-FFF2-40B4-BE49-F238E27FC236}">
                    <a16:creationId xmlns:a16="http://schemas.microsoft.com/office/drawing/2014/main" id="{3E80828D-CDC1-4311-B44B-B079A1A8A526}"/>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7120409" y="2256507"/>
                <a:ext cx="457200" cy="457200"/>
              </a:xfrm>
              <a:prstGeom prst="rect">
                <a:avLst/>
              </a:prstGeom>
            </p:spPr>
          </p:pic>
          <p:sp>
            <p:nvSpPr>
              <p:cNvPr id="66" name="Rectangle 65">
                <a:extLst>
                  <a:ext uri="{FF2B5EF4-FFF2-40B4-BE49-F238E27FC236}">
                    <a16:creationId xmlns:a16="http://schemas.microsoft.com/office/drawing/2014/main" id="{1C956AD1-E3B8-490D-81DC-1F25417DF3C0}"/>
                  </a:ext>
                </a:extLst>
              </p:cNvPr>
              <p:cNvSpPr/>
              <p:nvPr/>
            </p:nvSpPr>
            <p:spPr bwMode="auto">
              <a:xfrm>
                <a:off x="7162179" y="3139410"/>
                <a:ext cx="782533" cy="13716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FFC000"/>
                  </a:soli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5A61F79B-3C68-434C-8605-EB3790E37A50}"/>
                  </a:ext>
                </a:extLst>
              </p:cNvPr>
              <p:cNvSpPr txBox="1"/>
              <p:nvPr/>
            </p:nvSpPr>
            <p:spPr>
              <a:xfrm>
                <a:off x="7210786" y="2335595"/>
                <a:ext cx="276446" cy="313977"/>
              </a:xfrm>
              <a:prstGeom prst="rect">
                <a:avLst/>
              </a:prstGeom>
              <a:noFill/>
            </p:spPr>
            <p:txBody>
              <a:bodyPr wrap="square" lIns="0" tIns="0" rIns="0" bIns="0" rtlCol="0">
                <a:spAutoFit/>
              </a:bodyPr>
              <a:lstStyle/>
              <a:p>
                <a:pPr algn="ctr"/>
                <a:r>
                  <a:rPr lang="en-US" sz="2040" dirty="0">
                    <a:solidFill>
                      <a:srgbClr val="FFFFFF"/>
                    </a:solidFill>
                    <a:latin typeface="Segoe UI"/>
                  </a:rPr>
                  <a:t>W</a:t>
                </a:r>
              </a:p>
            </p:txBody>
          </p:sp>
          <p:sp>
            <p:nvSpPr>
              <p:cNvPr id="68" name="TextBox 67">
                <a:extLst>
                  <a:ext uri="{FF2B5EF4-FFF2-40B4-BE49-F238E27FC236}">
                    <a16:creationId xmlns:a16="http://schemas.microsoft.com/office/drawing/2014/main" id="{48256ED1-3E81-45FE-A861-ACFC01887E69}"/>
                  </a:ext>
                </a:extLst>
              </p:cNvPr>
              <p:cNvSpPr txBox="1"/>
              <p:nvPr/>
            </p:nvSpPr>
            <p:spPr>
              <a:xfrm>
                <a:off x="7210786" y="2763200"/>
                <a:ext cx="276446" cy="313977"/>
              </a:xfrm>
              <a:prstGeom prst="rect">
                <a:avLst/>
              </a:prstGeom>
              <a:noFill/>
            </p:spPr>
            <p:txBody>
              <a:bodyPr wrap="square" lIns="0" tIns="0" rIns="0" bIns="0" rtlCol="0">
                <a:spAutoFit/>
              </a:bodyPr>
              <a:lstStyle/>
              <a:p>
                <a:pPr algn="ctr"/>
                <a:r>
                  <a:rPr lang="en-US" sz="2040" dirty="0">
                    <a:solidFill>
                      <a:srgbClr val="FFFFFF"/>
                    </a:solidFill>
                    <a:latin typeface="Segoe UI"/>
                  </a:rPr>
                  <a:t>W</a:t>
                </a:r>
              </a:p>
            </p:txBody>
          </p:sp>
          <p:sp>
            <p:nvSpPr>
              <p:cNvPr id="69" name="TextBox 68">
                <a:extLst>
                  <a:ext uri="{FF2B5EF4-FFF2-40B4-BE49-F238E27FC236}">
                    <a16:creationId xmlns:a16="http://schemas.microsoft.com/office/drawing/2014/main" id="{1684D893-ACBB-4816-AC5D-58CFE8870742}"/>
                  </a:ext>
                </a:extLst>
              </p:cNvPr>
              <p:cNvSpPr txBox="1"/>
              <p:nvPr/>
            </p:nvSpPr>
            <p:spPr>
              <a:xfrm>
                <a:off x="7621444" y="2763199"/>
                <a:ext cx="276446" cy="313977"/>
              </a:xfrm>
              <a:prstGeom prst="rect">
                <a:avLst/>
              </a:prstGeom>
              <a:noFill/>
            </p:spPr>
            <p:txBody>
              <a:bodyPr wrap="square" lIns="0" tIns="0" rIns="0" bIns="0" rtlCol="0">
                <a:spAutoFit/>
              </a:bodyPr>
              <a:lstStyle/>
              <a:p>
                <a:pPr algn="ctr"/>
                <a:r>
                  <a:rPr lang="en-US" sz="2040" dirty="0">
                    <a:solidFill>
                      <a:srgbClr val="FFFFFF"/>
                    </a:solidFill>
                    <a:latin typeface="Segoe UI"/>
                  </a:rPr>
                  <a:t>W</a:t>
                </a:r>
              </a:p>
            </p:txBody>
          </p:sp>
          <p:pic>
            <p:nvPicPr>
              <p:cNvPr id="71" name="Graphic 70" descr="Stop">
                <a:extLst>
                  <a:ext uri="{FF2B5EF4-FFF2-40B4-BE49-F238E27FC236}">
                    <a16:creationId xmlns:a16="http://schemas.microsoft.com/office/drawing/2014/main" id="{B21DF1E8-39EA-4F12-B6B1-5F318A2E4E78}"/>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8069983" y="2696774"/>
                <a:ext cx="457200" cy="457200"/>
              </a:xfrm>
              <a:prstGeom prst="rect">
                <a:avLst/>
              </a:prstGeom>
            </p:spPr>
          </p:pic>
          <p:sp>
            <p:nvSpPr>
              <p:cNvPr id="73" name="Rectangle 72">
                <a:extLst>
                  <a:ext uri="{FF2B5EF4-FFF2-40B4-BE49-F238E27FC236}">
                    <a16:creationId xmlns:a16="http://schemas.microsoft.com/office/drawing/2014/main" id="{AD46A21B-E528-4EB5-BC4E-DE8754F78F6E}"/>
                  </a:ext>
                </a:extLst>
              </p:cNvPr>
              <p:cNvSpPr/>
              <p:nvPr/>
            </p:nvSpPr>
            <p:spPr bwMode="auto">
              <a:xfrm>
                <a:off x="8114853" y="3139410"/>
                <a:ext cx="367461" cy="13716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sp>
            <p:nvSpPr>
              <p:cNvPr id="75" name="TextBox 74">
                <a:extLst>
                  <a:ext uri="{FF2B5EF4-FFF2-40B4-BE49-F238E27FC236}">
                    <a16:creationId xmlns:a16="http://schemas.microsoft.com/office/drawing/2014/main" id="{46AB91D3-F52D-42D7-AE85-7A135F92364B}"/>
                  </a:ext>
                </a:extLst>
              </p:cNvPr>
              <p:cNvSpPr txBox="1"/>
              <p:nvPr/>
            </p:nvSpPr>
            <p:spPr>
              <a:xfrm>
                <a:off x="8160360" y="2771485"/>
                <a:ext cx="276446" cy="313977"/>
              </a:xfrm>
              <a:prstGeom prst="rect">
                <a:avLst/>
              </a:prstGeom>
              <a:noFill/>
            </p:spPr>
            <p:txBody>
              <a:bodyPr wrap="square" lIns="0" tIns="0" rIns="0" bIns="0" rtlCol="0">
                <a:spAutoFit/>
              </a:bodyPr>
              <a:lstStyle/>
              <a:p>
                <a:pPr algn="ctr"/>
                <a:r>
                  <a:rPr lang="en-US" sz="2040" dirty="0">
                    <a:solidFill>
                      <a:srgbClr val="FFFFFF"/>
                    </a:solidFill>
                    <a:latin typeface="Segoe UI"/>
                  </a:rPr>
                  <a:t>W</a:t>
                </a:r>
              </a:p>
            </p:txBody>
          </p:sp>
          <p:sp>
            <p:nvSpPr>
              <p:cNvPr id="19" name="Rectangle 18">
                <a:extLst>
                  <a:ext uri="{FF2B5EF4-FFF2-40B4-BE49-F238E27FC236}">
                    <a16:creationId xmlns:a16="http://schemas.microsoft.com/office/drawing/2014/main" id="{0F3ACA55-182A-472A-A6E8-536743538ABE}"/>
                  </a:ext>
                </a:extLst>
              </p:cNvPr>
              <p:cNvSpPr/>
              <p:nvPr/>
            </p:nvSpPr>
            <p:spPr bwMode="auto">
              <a:xfrm>
                <a:off x="7153998" y="3321885"/>
                <a:ext cx="1328315" cy="137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grpSp>
        <p:sp>
          <p:nvSpPr>
            <p:cNvPr id="128" name="TextBox 127">
              <a:extLst>
                <a:ext uri="{FF2B5EF4-FFF2-40B4-BE49-F238E27FC236}">
                  <a16:creationId xmlns:a16="http://schemas.microsoft.com/office/drawing/2014/main" id="{5172CFF9-F42A-4D40-821A-8390AB8A9339}"/>
                </a:ext>
              </a:extLst>
            </p:cNvPr>
            <p:cNvSpPr txBox="1"/>
            <p:nvPr/>
          </p:nvSpPr>
          <p:spPr>
            <a:xfrm>
              <a:off x="6558656" y="3605555"/>
              <a:ext cx="2466754" cy="313977"/>
            </a:xfrm>
            <a:prstGeom prst="rect">
              <a:avLst/>
            </a:prstGeom>
            <a:noFill/>
          </p:spPr>
          <p:txBody>
            <a:bodyPr wrap="square" lIns="0" tIns="0" rIns="0" bIns="0" rtlCol="0">
              <a:spAutoFit/>
            </a:bodyPr>
            <a:lstStyle/>
            <a:p>
              <a:pPr algn="ctr"/>
              <a:r>
                <a:rPr lang="en-US" sz="2040" dirty="0">
                  <a:solidFill>
                    <a:srgbClr val="000000"/>
                  </a:solidFill>
                  <a:latin typeface="Segoe UI"/>
                </a:rPr>
                <a:t>Portfolio Operations</a:t>
              </a:r>
            </a:p>
          </p:txBody>
        </p:sp>
      </p:grpSp>
      <p:grpSp>
        <p:nvGrpSpPr>
          <p:cNvPr id="135" name="Group 134">
            <a:extLst>
              <a:ext uri="{FF2B5EF4-FFF2-40B4-BE49-F238E27FC236}">
                <a16:creationId xmlns:a16="http://schemas.microsoft.com/office/drawing/2014/main" id="{B9DC97E5-6255-4794-A1C0-A690D6CA00E7}"/>
              </a:ext>
            </a:extLst>
          </p:cNvPr>
          <p:cNvGrpSpPr/>
          <p:nvPr/>
        </p:nvGrpSpPr>
        <p:grpSpPr>
          <a:xfrm>
            <a:off x="9577695" y="9770"/>
            <a:ext cx="2701306" cy="2732862"/>
            <a:chOff x="9175030" y="-19581"/>
            <a:chExt cx="2648956" cy="2679900"/>
          </a:xfrm>
        </p:grpSpPr>
        <p:grpSp>
          <p:nvGrpSpPr>
            <p:cNvPr id="124" name="Group 123">
              <a:extLst>
                <a:ext uri="{FF2B5EF4-FFF2-40B4-BE49-F238E27FC236}">
                  <a16:creationId xmlns:a16="http://schemas.microsoft.com/office/drawing/2014/main" id="{DC7B52A4-F475-4F39-AEE9-DF7AE3FDBB99}"/>
                </a:ext>
              </a:extLst>
            </p:cNvPr>
            <p:cNvGrpSpPr/>
            <p:nvPr/>
          </p:nvGrpSpPr>
          <p:grpSpPr>
            <a:xfrm>
              <a:off x="9175030" y="-19581"/>
              <a:ext cx="2648956" cy="2630924"/>
              <a:chOff x="6521600" y="3847979"/>
              <a:chExt cx="2648956" cy="2630924"/>
            </a:xfrm>
          </p:grpSpPr>
          <p:pic>
            <p:nvPicPr>
              <p:cNvPr id="8" name="Graphic 7" descr="Building">
                <a:extLst>
                  <a:ext uri="{FF2B5EF4-FFF2-40B4-BE49-F238E27FC236}">
                    <a16:creationId xmlns:a16="http://schemas.microsoft.com/office/drawing/2014/main" id="{A00B3448-2C88-450F-A9A1-E077243F11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30476" y="5475532"/>
                <a:ext cx="640080" cy="640080"/>
              </a:xfrm>
              <a:prstGeom prst="rect">
                <a:avLst/>
              </a:prstGeom>
            </p:spPr>
          </p:pic>
          <p:cxnSp>
            <p:nvCxnSpPr>
              <p:cNvPr id="12" name="Straight Connector 11">
                <a:extLst>
                  <a:ext uri="{FF2B5EF4-FFF2-40B4-BE49-F238E27FC236}">
                    <a16:creationId xmlns:a16="http://schemas.microsoft.com/office/drawing/2014/main" id="{5C8B33A9-5247-4F97-BBA1-13F9D73E7978}"/>
                  </a:ext>
                </a:extLst>
              </p:cNvPr>
              <p:cNvCxnSpPr>
                <a:cxnSpLocks/>
              </p:cNvCxnSpPr>
              <p:nvPr/>
            </p:nvCxnSpPr>
            <p:spPr>
              <a:xfrm flipH="1">
                <a:off x="7759667" y="5500375"/>
                <a:ext cx="824024" cy="273864"/>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094DC6-2BD0-4413-99A7-92291597AB06}"/>
                  </a:ext>
                </a:extLst>
              </p:cNvPr>
              <p:cNvCxnSpPr>
                <a:cxnSpLocks/>
              </p:cNvCxnSpPr>
              <p:nvPr/>
            </p:nvCxnSpPr>
            <p:spPr>
              <a:xfrm flipH="1" flipV="1">
                <a:off x="7779386" y="5166794"/>
                <a:ext cx="804305" cy="316119"/>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99A15A8-4135-4FE7-A17D-77A565CB4C0A}"/>
                  </a:ext>
                </a:extLst>
              </p:cNvPr>
              <p:cNvPicPr>
                <a:picLocks noChangeAspect="1"/>
              </p:cNvPicPr>
              <p:nvPr/>
            </p:nvPicPr>
            <p:blipFill>
              <a:blip r:embed="rId13"/>
              <a:stretch>
                <a:fillRect/>
              </a:stretch>
            </p:blipFill>
            <p:spPr>
              <a:xfrm>
                <a:off x="7615251" y="3847979"/>
                <a:ext cx="1366663" cy="1366663"/>
              </a:xfrm>
              <a:prstGeom prst="rect">
                <a:avLst/>
              </a:prstGeom>
            </p:spPr>
          </p:pic>
          <p:pic>
            <p:nvPicPr>
              <p:cNvPr id="23" name="Picture 22">
                <a:extLst>
                  <a:ext uri="{FF2B5EF4-FFF2-40B4-BE49-F238E27FC236}">
                    <a16:creationId xmlns:a16="http://schemas.microsoft.com/office/drawing/2014/main" id="{7A90D01E-2FB0-4228-A9B2-F2670DCF7B54}"/>
                  </a:ext>
                </a:extLst>
              </p:cNvPr>
              <p:cNvPicPr>
                <a:picLocks noChangeAspect="1"/>
              </p:cNvPicPr>
              <p:nvPr/>
            </p:nvPicPr>
            <p:blipFill>
              <a:blip r:embed="rId13"/>
              <a:stretch>
                <a:fillRect/>
              </a:stretch>
            </p:blipFill>
            <p:spPr>
              <a:xfrm>
                <a:off x="6521600" y="4260173"/>
                <a:ext cx="1366663" cy="1366663"/>
              </a:xfrm>
              <a:prstGeom prst="rect">
                <a:avLst/>
              </a:prstGeom>
            </p:spPr>
          </p:pic>
          <p:pic>
            <p:nvPicPr>
              <p:cNvPr id="24" name="Picture 23">
                <a:extLst>
                  <a:ext uri="{FF2B5EF4-FFF2-40B4-BE49-F238E27FC236}">
                    <a16:creationId xmlns:a16="http://schemas.microsoft.com/office/drawing/2014/main" id="{C8B7C2CE-D518-4631-A56B-1FC159A38F95}"/>
                  </a:ext>
                </a:extLst>
              </p:cNvPr>
              <p:cNvPicPr>
                <a:picLocks noChangeAspect="1"/>
              </p:cNvPicPr>
              <p:nvPr/>
            </p:nvPicPr>
            <p:blipFill>
              <a:blip r:embed="rId13"/>
              <a:stretch>
                <a:fillRect/>
              </a:stretch>
            </p:blipFill>
            <p:spPr>
              <a:xfrm>
                <a:off x="6662712" y="5112240"/>
                <a:ext cx="1366663" cy="1366663"/>
              </a:xfrm>
              <a:prstGeom prst="rect">
                <a:avLst/>
              </a:prstGeom>
            </p:spPr>
          </p:pic>
          <p:cxnSp>
            <p:nvCxnSpPr>
              <p:cNvPr id="26" name="Straight Connector 25">
                <a:extLst>
                  <a:ext uri="{FF2B5EF4-FFF2-40B4-BE49-F238E27FC236}">
                    <a16:creationId xmlns:a16="http://schemas.microsoft.com/office/drawing/2014/main" id="{B209AE15-903D-421B-BB6C-D3A20E952C82}"/>
                  </a:ext>
                </a:extLst>
              </p:cNvPr>
              <p:cNvCxnSpPr>
                <a:cxnSpLocks/>
              </p:cNvCxnSpPr>
              <p:nvPr/>
            </p:nvCxnSpPr>
            <p:spPr>
              <a:xfrm flipH="1" flipV="1">
                <a:off x="8337577" y="4873597"/>
                <a:ext cx="272203" cy="610912"/>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descr="Cloud">
                <a:extLst>
                  <a:ext uri="{FF2B5EF4-FFF2-40B4-BE49-F238E27FC236}">
                    <a16:creationId xmlns:a16="http://schemas.microsoft.com/office/drawing/2014/main" id="{0ACA7556-B3DB-49D2-AD06-E8C3316FDC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19046" y="5212656"/>
                <a:ext cx="548640" cy="548640"/>
              </a:xfrm>
              <a:prstGeom prst="rect">
                <a:avLst/>
              </a:prstGeom>
            </p:spPr>
          </p:pic>
          <p:cxnSp>
            <p:nvCxnSpPr>
              <p:cNvPr id="28" name="Straight Connector 27">
                <a:extLst>
                  <a:ext uri="{FF2B5EF4-FFF2-40B4-BE49-F238E27FC236}">
                    <a16:creationId xmlns:a16="http://schemas.microsoft.com/office/drawing/2014/main" id="{F2F85FC0-8B78-4DF5-B8C3-EFE7F5FAB7DA}"/>
                  </a:ext>
                </a:extLst>
              </p:cNvPr>
              <p:cNvCxnSpPr>
                <a:cxnSpLocks/>
              </p:cNvCxnSpPr>
              <p:nvPr/>
            </p:nvCxnSpPr>
            <p:spPr>
              <a:xfrm flipH="1">
                <a:off x="7759666" y="5184256"/>
                <a:ext cx="55175" cy="589983"/>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5FD0C8-CE9C-45D9-923A-D83A83A87203}"/>
                  </a:ext>
                </a:extLst>
              </p:cNvPr>
              <p:cNvCxnSpPr>
                <a:cxnSpLocks/>
              </p:cNvCxnSpPr>
              <p:nvPr/>
            </p:nvCxnSpPr>
            <p:spPr>
              <a:xfrm flipH="1">
                <a:off x="7834561" y="4890402"/>
                <a:ext cx="503016" cy="293855"/>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092620-8F2F-487F-A956-F551BCBD7581}"/>
                  </a:ext>
                </a:extLst>
              </p:cNvPr>
              <p:cNvCxnSpPr>
                <a:cxnSpLocks/>
              </p:cNvCxnSpPr>
              <p:nvPr/>
            </p:nvCxnSpPr>
            <p:spPr>
              <a:xfrm flipH="1">
                <a:off x="7778140" y="4890402"/>
                <a:ext cx="554279" cy="870377"/>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3" name="TextBox 132">
              <a:extLst>
                <a:ext uri="{FF2B5EF4-FFF2-40B4-BE49-F238E27FC236}">
                  <a16:creationId xmlns:a16="http://schemas.microsoft.com/office/drawing/2014/main" id="{7A2283B3-CCE1-43DF-AC71-317DE3EB06F9}"/>
                </a:ext>
              </a:extLst>
            </p:cNvPr>
            <p:cNvSpPr txBox="1"/>
            <p:nvPr/>
          </p:nvSpPr>
          <p:spPr>
            <a:xfrm>
              <a:off x="9308316" y="2346342"/>
              <a:ext cx="2466754" cy="313977"/>
            </a:xfrm>
            <a:prstGeom prst="rect">
              <a:avLst/>
            </a:prstGeom>
            <a:noFill/>
          </p:spPr>
          <p:txBody>
            <a:bodyPr wrap="square" lIns="0" tIns="0" rIns="0" bIns="0" rtlCol="0">
              <a:spAutoFit/>
            </a:bodyPr>
            <a:lstStyle/>
            <a:p>
              <a:pPr algn="ctr"/>
              <a:r>
                <a:rPr lang="en-US" sz="2040" dirty="0">
                  <a:solidFill>
                    <a:srgbClr val="000000"/>
                  </a:solidFill>
                  <a:latin typeface="Segoe UI"/>
                </a:rPr>
                <a:t>Global Operations</a:t>
              </a:r>
            </a:p>
          </p:txBody>
        </p:sp>
        <p:sp>
          <p:nvSpPr>
            <p:cNvPr id="134" name="Rectangle: Rounded Corners 133">
              <a:extLst>
                <a:ext uri="{FF2B5EF4-FFF2-40B4-BE49-F238E27FC236}">
                  <a16:creationId xmlns:a16="http://schemas.microsoft.com/office/drawing/2014/main" id="{49ACA723-B416-4534-8D54-31638600F34F}"/>
                </a:ext>
              </a:extLst>
            </p:cNvPr>
            <p:cNvSpPr/>
            <p:nvPr/>
          </p:nvSpPr>
          <p:spPr bwMode="auto">
            <a:xfrm>
              <a:off x="9175030" y="223284"/>
              <a:ext cx="2600040" cy="2112311"/>
            </a:xfrm>
            <a:prstGeom prst="roundRect">
              <a:avLst>
                <a:gd name="adj" fmla="val 11633"/>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no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A15D4797-ADF4-46E9-B29D-0A3636532D78}"/>
              </a:ext>
            </a:extLst>
          </p:cNvPr>
          <p:cNvGrpSpPr/>
          <p:nvPr/>
        </p:nvGrpSpPr>
        <p:grpSpPr>
          <a:xfrm>
            <a:off x="10320567" y="5846097"/>
            <a:ext cx="2421703" cy="958572"/>
            <a:chOff x="10321149" y="5846430"/>
            <a:chExt cx="2422046" cy="958708"/>
          </a:xfrm>
        </p:grpSpPr>
        <p:grpSp>
          <p:nvGrpSpPr>
            <p:cNvPr id="171" name="Group 170">
              <a:extLst>
                <a:ext uri="{FF2B5EF4-FFF2-40B4-BE49-F238E27FC236}">
                  <a16:creationId xmlns:a16="http://schemas.microsoft.com/office/drawing/2014/main" id="{D0D1052F-7635-4DF6-9D4D-407B09876D50}"/>
                </a:ext>
              </a:extLst>
            </p:cNvPr>
            <p:cNvGrpSpPr/>
            <p:nvPr/>
          </p:nvGrpSpPr>
          <p:grpSpPr>
            <a:xfrm>
              <a:off x="10421613" y="5846430"/>
              <a:ext cx="373041" cy="373041"/>
              <a:chOff x="9759558" y="5530090"/>
              <a:chExt cx="365760" cy="365760"/>
            </a:xfrm>
          </p:grpSpPr>
          <p:pic>
            <p:nvPicPr>
              <p:cNvPr id="156" name="Graphic 155" descr="Stop">
                <a:extLst>
                  <a:ext uri="{FF2B5EF4-FFF2-40B4-BE49-F238E27FC236}">
                    <a16:creationId xmlns:a16="http://schemas.microsoft.com/office/drawing/2014/main" id="{1FEB39B6-7777-4C57-A1D4-90DD446129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59558" y="5530090"/>
                <a:ext cx="365760" cy="365760"/>
              </a:xfrm>
              <a:prstGeom prst="rect">
                <a:avLst/>
              </a:prstGeom>
            </p:spPr>
          </p:pic>
          <p:sp>
            <p:nvSpPr>
              <p:cNvPr id="158" name="TextBox 157">
                <a:extLst>
                  <a:ext uri="{FF2B5EF4-FFF2-40B4-BE49-F238E27FC236}">
                    <a16:creationId xmlns:a16="http://schemas.microsoft.com/office/drawing/2014/main" id="{9F005B0C-CCF2-4317-A04B-0E922330CEC9}"/>
                  </a:ext>
                </a:extLst>
              </p:cNvPr>
              <p:cNvSpPr txBox="1"/>
              <p:nvPr/>
            </p:nvSpPr>
            <p:spPr>
              <a:xfrm>
                <a:off x="9804215" y="5589860"/>
                <a:ext cx="276446" cy="251195"/>
              </a:xfrm>
              <a:prstGeom prst="rect">
                <a:avLst/>
              </a:prstGeom>
              <a:noFill/>
            </p:spPr>
            <p:txBody>
              <a:bodyPr wrap="square" lIns="0" tIns="0" rIns="0" bIns="0" rtlCol="0">
                <a:spAutoFit/>
              </a:bodyPr>
              <a:lstStyle/>
              <a:p>
                <a:pPr algn="ctr"/>
                <a:r>
                  <a:rPr lang="en-US" sz="1632" dirty="0">
                    <a:solidFill>
                      <a:srgbClr val="FFFFFF"/>
                    </a:solidFill>
                    <a:latin typeface="Segoe UI"/>
                  </a:rPr>
                  <a:t>W</a:t>
                </a:r>
              </a:p>
            </p:txBody>
          </p:sp>
        </p:grpSp>
        <p:sp>
          <p:nvSpPr>
            <p:cNvPr id="159" name="TextBox 158">
              <a:extLst>
                <a:ext uri="{FF2B5EF4-FFF2-40B4-BE49-F238E27FC236}">
                  <a16:creationId xmlns:a16="http://schemas.microsoft.com/office/drawing/2014/main" id="{7538D8B7-5A3C-458E-B4C2-FD2F45E7A139}"/>
                </a:ext>
              </a:extLst>
            </p:cNvPr>
            <p:cNvSpPr txBox="1"/>
            <p:nvPr/>
          </p:nvSpPr>
          <p:spPr>
            <a:xfrm>
              <a:off x="10906442" y="5933343"/>
              <a:ext cx="1559024" cy="192162"/>
            </a:xfrm>
            <a:prstGeom prst="rect">
              <a:avLst/>
            </a:prstGeom>
            <a:noFill/>
          </p:spPr>
          <p:txBody>
            <a:bodyPr wrap="square" lIns="0" tIns="0" rIns="0" bIns="0" rtlCol="0">
              <a:spAutoFit/>
            </a:bodyPr>
            <a:lstStyle/>
            <a:p>
              <a:r>
                <a:rPr lang="en-US" sz="1224" dirty="0">
                  <a:solidFill>
                    <a:srgbClr val="000000"/>
                  </a:solidFill>
                  <a:latin typeface="Segoe UI"/>
                </a:rPr>
                <a:t>Workload</a:t>
              </a:r>
            </a:p>
          </p:txBody>
        </p:sp>
        <p:sp>
          <p:nvSpPr>
            <p:cNvPr id="165" name="TextBox 164">
              <a:extLst>
                <a:ext uri="{FF2B5EF4-FFF2-40B4-BE49-F238E27FC236}">
                  <a16:creationId xmlns:a16="http://schemas.microsoft.com/office/drawing/2014/main" id="{C6307865-0355-4609-A0B2-32EC0E281EB6}"/>
                </a:ext>
              </a:extLst>
            </p:cNvPr>
            <p:cNvSpPr txBox="1"/>
            <p:nvPr/>
          </p:nvSpPr>
          <p:spPr>
            <a:xfrm>
              <a:off x="10893805" y="6264470"/>
              <a:ext cx="1826940" cy="192162"/>
            </a:xfrm>
            <a:prstGeom prst="rect">
              <a:avLst/>
            </a:prstGeom>
            <a:noFill/>
          </p:spPr>
          <p:txBody>
            <a:bodyPr wrap="square" lIns="0" tIns="0" rIns="0" bIns="0" rtlCol="0">
              <a:spAutoFit/>
            </a:bodyPr>
            <a:lstStyle/>
            <a:p>
              <a:r>
                <a:rPr lang="en-US" sz="1224" dirty="0">
                  <a:solidFill>
                    <a:srgbClr val="000000"/>
                  </a:solidFill>
                  <a:latin typeface="Segoe UI"/>
                </a:rPr>
                <a:t>Landing Zones</a:t>
              </a:r>
            </a:p>
          </p:txBody>
        </p:sp>
        <p:sp>
          <p:nvSpPr>
            <p:cNvPr id="166" name="Rectangle 165">
              <a:extLst>
                <a:ext uri="{FF2B5EF4-FFF2-40B4-BE49-F238E27FC236}">
                  <a16:creationId xmlns:a16="http://schemas.microsoft.com/office/drawing/2014/main" id="{0866F447-B71C-4390-9F87-D1AD873FAABE}"/>
                </a:ext>
              </a:extLst>
            </p:cNvPr>
            <p:cNvSpPr/>
            <p:nvPr/>
          </p:nvSpPr>
          <p:spPr bwMode="auto">
            <a:xfrm>
              <a:off x="10321149" y="6291608"/>
              <a:ext cx="466302" cy="186521"/>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72CBADA7-327D-4746-A487-83436837A5A2}"/>
                </a:ext>
              </a:extLst>
            </p:cNvPr>
            <p:cNvSpPr/>
            <p:nvPr/>
          </p:nvSpPr>
          <p:spPr bwMode="auto">
            <a:xfrm>
              <a:off x="10321149" y="6618617"/>
              <a:ext cx="466302" cy="18652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sp>
          <p:nvSpPr>
            <p:cNvPr id="170" name="TextBox 169">
              <a:extLst>
                <a:ext uri="{FF2B5EF4-FFF2-40B4-BE49-F238E27FC236}">
                  <a16:creationId xmlns:a16="http://schemas.microsoft.com/office/drawing/2014/main" id="{8A14119D-ED7C-417B-A35F-0738962DC924}"/>
                </a:ext>
              </a:extLst>
            </p:cNvPr>
            <p:cNvSpPr txBox="1"/>
            <p:nvPr/>
          </p:nvSpPr>
          <p:spPr>
            <a:xfrm>
              <a:off x="10916255" y="6602012"/>
              <a:ext cx="1826940" cy="192162"/>
            </a:xfrm>
            <a:prstGeom prst="rect">
              <a:avLst/>
            </a:prstGeom>
            <a:noFill/>
          </p:spPr>
          <p:txBody>
            <a:bodyPr wrap="square" lIns="0" tIns="0" rIns="0" bIns="0" rtlCol="0">
              <a:spAutoFit/>
            </a:bodyPr>
            <a:lstStyle/>
            <a:p>
              <a:r>
                <a:rPr lang="en-US" sz="1224" dirty="0">
                  <a:solidFill>
                    <a:srgbClr val="000000"/>
                  </a:solidFill>
                  <a:latin typeface="Segoe UI"/>
                </a:rPr>
                <a:t>Platform Foundation</a:t>
              </a:r>
            </a:p>
          </p:txBody>
        </p:sp>
      </p:grpSp>
    </p:spTree>
    <p:custDataLst>
      <p:tags r:id="rId1"/>
    </p:custDataLst>
    <p:extLst>
      <p:ext uri="{BB962C8B-B14F-4D97-AF65-F5344CB8AC3E}">
        <p14:creationId xmlns:p14="http://schemas.microsoft.com/office/powerpoint/2010/main" val="518434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anim calcmode="lin" valueType="num">
                                      <p:cBhvr>
                                        <p:cTn id="8" dur="1000" fill="hold"/>
                                        <p:tgtEl>
                                          <p:spTgt spid="130"/>
                                        </p:tgtEl>
                                        <p:attrNameLst>
                                          <p:attrName>ppt_x</p:attrName>
                                        </p:attrNameLst>
                                      </p:cBhvr>
                                      <p:tavLst>
                                        <p:tav tm="0">
                                          <p:val>
                                            <p:strVal val="#ppt_x"/>
                                          </p:val>
                                        </p:tav>
                                        <p:tav tm="100000">
                                          <p:val>
                                            <p:strVal val="#ppt_x"/>
                                          </p:val>
                                        </p:tav>
                                      </p:tavLst>
                                    </p:anim>
                                    <p:anim calcmode="lin" valueType="num">
                                      <p:cBhvr>
                                        <p:cTn id="9"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fade">
                                      <p:cBhvr>
                                        <p:cTn id="14" dur="1000"/>
                                        <p:tgtEl>
                                          <p:spTgt spid="129"/>
                                        </p:tgtEl>
                                      </p:cBhvr>
                                    </p:animEffect>
                                    <p:anim calcmode="lin" valueType="num">
                                      <p:cBhvr>
                                        <p:cTn id="15" dur="1000" fill="hold"/>
                                        <p:tgtEl>
                                          <p:spTgt spid="129"/>
                                        </p:tgtEl>
                                        <p:attrNameLst>
                                          <p:attrName>ppt_x</p:attrName>
                                        </p:attrNameLst>
                                      </p:cBhvr>
                                      <p:tavLst>
                                        <p:tav tm="0">
                                          <p:val>
                                            <p:strVal val="#ppt_x"/>
                                          </p:val>
                                        </p:tav>
                                        <p:tav tm="100000">
                                          <p:val>
                                            <p:strVal val="#ppt_x"/>
                                          </p:val>
                                        </p:tav>
                                      </p:tavLst>
                                    </p:anim>
                                    <p:anim calcmode="lin" valueType="num">
                                      <p:cBhvr>
                                        <p:cTn id="16" dur="1000" fill="hold"/>
                                        <p:tgtEl>
                                          <p:spTgt spid="129"/>
                                        </p:tgtEl>
                                        <p:attrNameLst>
                                          <p:attrName>ppt_y</p:attrName>
                                        </p:attrNameLst>
                                      </p:cBhvr>
                                      <p:tavLst>
                                        <p:tav tm="0">
                                          <p:val>
                                            <p:strVal val="#ppt_y+.1"/>
                                          </p:val>
                                        </p:tav>
                                        <p:tav tm="100000">
                                          <p:val>
                                            <p:strVal val="#ppt_y"/>
                                          </p:val>
                                        </p:tav>
                                      </p:tavLst>
                                    </p:anim>
                                  </p:childTnLst>
                                </p:cTn>
                              </p:par>
                              <p:par>
                                <p:cTn id="17" presetID="1" presetClass="entr" presetSubtype="0" fill="hold" nodeType="withEffect">
                                  <p:stCondLst>
                                    <p:cond delay="50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1000"/>
                                        <p:tgtEl>
                                          <p:spTgt spid="131"/>
                                        </p:tgtEl>
                                      </p:cBhvr>
                                    </p:animEffect>
                                    <p:anim calcmode="lin" valueType="num">
                                      <p:cBhvr>
                                        <p:cTn id="24" dur="1000" fill="hold"/>
                                        <p:tgtEl>
                                          <p:spTgt spid="131"/>
                                        </p:tgtEl>
                                        <p:attrNameLst>
                                          <p:attrName>ppt_x</p:attrName>
                                        </p:attrNameLst>
                                      </p:cBhvr>
                                      <p:tavLst>
                                        <p:tav tm="0">
                                          <p:val>
                                            <p:strVal val="#ppt_x"/>
                                          </p:val>
                                        </p:tav>
                                        <p:tav tm="100000">
                                          <p:val>
                                            <p:strVal val="#ppt_x"/>
                                          </p:val>
                                        </p:tav>
                                      </p:tavLst>
                                    </p:anim>
                                    <p:anim calcmode="lin" valueType="num">
                                      <p:cBhvr>
                                        <p:cTn id="25"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fade">
                                      <p:cBhvr>
                                        <p:cTn id="30" dur="1000"/>
                                        <p:tgtEl>
                                          <p:spTgt spid="135"/>
                                        </p:tgtEl>
                                      </p:cBhvr>
                                    </p:animEffect>
                                    <p:anim calcmode="lin" valueType="num">
                                      <p:cBhvr>
                                        <p:cTn id="31" dur="1000" fill="hold"/>
                                        <p:tgtEl>
                                          <p:spTgt spid="135"/>
                                        </p:tgtEl>
                                        <p:attrNameLst>
                                          <p:attrName>ppt_x</p:attrName>
                                        </p:attrNameLst>
                                      </p:cBhvr>
                                      <p:tavLst>
                                        <p:tav tm="0">
                                          <p:val>
                                            <p:strVal val="#ppt_x"/>
                                          </p:val>
                                        </p:tav>
                                        <p:tav tm="100000">
                                          <p:val>
                                            <p:strVal val="#ppt_x"/>
                                          </p:val>
                                        </p:tav>
                                      </p:tavLst>
                                    </p:anim>
                                    <p:anim calcmode="lin" valueType="num">
                                      <p:cBhvr>
                                        <p:cTn id="32"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D0C6-7C08-4E85-883E-9F00CF72AABF}"/>
              </a:ext>
            </a:extLst>
          </p:cNvPr>
          <p:cNvSpPr>
            <a:spLocks noGrp="1"/>
          </p:cNvSpPr>
          <p:nvPr>
            <p:ph type="title"/>
          </p:nvPr>
        </p:nvSpPr>
        <p:spPr>
          <a:xfrm>
            <a:off x="601652" y="466732"/>
            <a:ext cx="11236276" cy="984745"/>
          </a:xfrm>
        </p:spPr>
        <p:txBody>
          <a:bodyPr/>
          <a:lstStyle/>
          <a:p>
            <a:r>
              <a:rPr lang="en-US" sz="3599" dirty="0">
                <a:solidFill>
                  <a:schemeClr val="tx2"/>
                </a:solidFill>
              </a:rPr>
              <a:t>CAF Foundation blueprint</a:t>
            </a:r>
            <a:br>
              <a:rPr lang="en-US" dirty="0"/>
            </a:br>
            <a:r>
              <a:rPr lang="en-US" i="1" dirty="0">
                <a:solidFill>
                  <a:schemeClr val="accent2"/>
                </a:solidFill>
              </a:rPr>
              <a:t>Customer Story #1</a:t>
            </a:r>
          </a:p>
        </p:txBody>
      </p:sp>
      <p:graphicFrame>
        <p:nvGraphicFramePr>
          <p:cNvPr id="17" name="Table 8">
            <a:extLst>
              <a:ext uri="{FF2B5EF4-FFF2-40B4-BE49-F238E27FC236}">
                <a16:creationId xmlns:a16="http://schemas.microsoft.com/office/drawing/2014/main" id="{6B4DFDE1-3A98-42F5-9BDA-31BF328F8B1B}"/>
              </a:ext>
            </a:extLst>
          </p:cNvPr>
          <p:cNvGraphicFramePr>
            <a:graphicFrameLocks noGrp="1"/>
          </p:cNvGraphicFramePr>
          <p:nvPr/>
        </p:nvGraphicFramePr>
        <p:xfrm>
          <a:off x="4124181" y="3497263"/>
          <a:ext cx="7918290" cy="378168"/>
        </p:xfrm>
        <a:graphic>
          <a:graphicData uri="http://schemas.openxmlformats.org/drawingml/2006/table">
            <a:tbl>
              <a:tblPr firstRow="1" bandRow="1">
                <a:tableStyleId>{93296810-A885-4BE3-A3E7-6D5BEEA58F35}</a:tableStyleId>
              </a:tblPr>
              <a:tblGrid>
                <a:gridCol w="1319715">
                  <a:extLst>
                    <a:ext uri="{9D8B030D-6E8A-4147-A177-3AD203B41FA5}">
                      <a16:colId xmlns:a16="http://schemas.microsoft.com/office/drawing/2014/main" val="715924242"/>
                    </a:ext>
                  </a:extLst>
                </a:gridCol>
                <a:gridCol w="1319715">
                  <a:extLst>
                    <a:ext uri="{9D8B030D-6E8A-4147-A177-3AD203B41FA5}">
                      <a16:colId xmlns:a16="http://schemas.microsoft.com/office/drawing/2014/main" val="3321642936"/>
                    </a:ext>
                  </a:extLst>
                </a:gridCol>
                <a:gridCol w="1319715">
                  <a:extLst>
                    <a:ext uri="{9D8B030D-6E8A-4147-A177-3AD203B41FA5}">
                      <a16:colId xmlns:a16="http://schemas.microsoft.com/office/drawing/2014/main" val="2028026068"/>
                    </a:ext>
                  </a:extLst>
                </a:gridCol>
                <a:gridCol w="1319715">
                  <a:extLst>
                    <a:ext uri="{9D8B030D-6E8A-4147-A177-3AD203B41FA5}">
                      <a16:colId xmlns:a16="http://schemas.microsoft.com/office/drawing/2014/main" val="1041442840"/>
                    </a:ext>
                  </a:extLst>
                </a:gridCol>
                <a:gridCol w="1319715">
                  <a:extLst>
                    <a:ext uri="{9D8B030D-6E8A-4147-A177-3AD203B41FA5}">
                      <a16:colId xmlns:a16="http://schemas.microsoft.com/office/drawing/2014/main" val="133744216"/>
                    </a:ext>
                  </a:extLst>
                </a:gridCol>
                <a:gridCol w="1319715">
                  <a:extLst>
                    <a:ext uri="{9D8B030D-6E8A-4147-A177-3AD203B41FA5}">
                      <a16:colId xmlns:a16="http://schemas.microsoft.com/office/drawing/2014/main" val="3409004525"/>
                    </a:ext>
                  </a:extLst>
                </a:gridCol>
              </a:tblGrid>
              <a:tr h="378168">
                <a:tc>
                  <a:txBody>
                    <a:bodyPr/>
                    <a:lstStyle/>
                    <a:p>
                      <a:pPr algn="ctr"/>
                      <a:r>
                        <a:rPr lang="en-US" sz="1600" b="0" dirty="0">
                          <a:solidFill>
                            <a:schemeClr val="bg1"/>
                          </a:solidFill>
                        </a:rPr>
                        <a:t>Week 1</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4</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8</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12</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16</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20</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extLst>
                  <a:ext uri="{0D108BD9-81ED-4DB2-BD59-A6C34878D82A}">
                    <a16:rowId xmlns:a16="http://schemas.microsoft.com/office/drawing/2014/main" val="2713296626"/>
                  </a:ext>
                </a:extLst>
              </a:tr>
            </a:tbl>
          </a:graphicData>
        </a:graphic>
      </p:graphicFrame>
      <p:grpSp>
        <p:nvGrpSpPr>
          <p:cNvPr id="3" name="Group 2">
            <a:extLst>
              <a:ext uri="{FF2B5EF4-FFF2-40B4-BE49-F238E27FC236}">
                <a16:creationId xmlns:a16="http://schemas.microsoft.com/office/drawing/2014/main" id="{C38DBE83-F1FD-4A70-BEA7-32DE92BFAA53}"/>
              </a:ext>
            </a:extLst>
          </p:cNvPr>
          <p:cNvGrpSpPr/>
          <p:nvPr/>
        </p:nvGrpSpPr>
        <p:grpSpPr>
          <a:xfrm>
            <a:off x="4506028" y="2437510"/>
            <a:ext cx="7851083" cy="2542412"/>
            <a:chOff x="4505784" y="2437359"/>
            <a:chExt cx="7852197" cy="2542773"/>
          </a:xfrm>
        </p:grpSpPr>
        <p:cxnSp>
          <p:nvCxnSpPr>
            <p:cNvPr id="20" name="Straight Connector 19">
              <a:extLst>
                <a:ext uri="{FF2B5EF4-FFF2-40B4-BE49-F238E27FC236}">
                  <a16:creationId xmlns:a16="http://schemas.microsoft.com/office/drawing/2014/main" id="{B08AA471-C8DB-4184-AABE-20D9A83C46AA}"/>
                </a:ext>
              </a:extLst>
            </p:cNvPr>
            <p:cNvCxnSpPr>
              <a:cxnSpLocks/>
            </p:cNvCxnSpPr>
            <p:nvPr/>
          </p:nvCxnSpPr>
          <p:spPr>
            <a:xfrm flipV="1">
              <a:off x="5375101" y="3857915"/>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802475B-CBFA-4F0A-8EBA-FFA3C800549F}"/>
                </a:ext>
              </a:extLst>
            </p:cNvPr>
            <p:cNvSpPr txBox="1"/>
            <p:nvPr/>
          </p:nvSpPr>
          <p:spPr>
            <a:xfrm>
              <a:off x="4505784" y="4314276"/>
              <a:ext cx="1936734" cy="542476"/>
            </a:xfrm>
            <a:prstGeom prst="rect">
              <a:avLst/>
            </a:prstGeom>
            <a:noFill/>
          </p:spPr>
          <p:txBody>
            <a:bodyPr wrap="square">
              <a:spAutoFit/>
            </a:bodyPr>
            <a:lstStyle/>
            <a:p>
              <a:r>
                <a:rPr lang="da-DK" sz="1428">
                  <a:solidFill>
                    <a:srgbClr val="243A5E"/>
                  </a:solidFill>
                  <a:latin typeface="Segoe UI" panose="020B0502040204020203" pitchFamily="34" charset="0"/>
                  <a:cs typeface="Segoe UI" panose="020B0502040204020203" pitchFamily="34" charset="0"/>
                </a:rPr>
                <a:t>Initial</a:t>
              </a:r>
              <a:r>
                <a:rPr lang="da-DK" sz="1428" b="1">
                  <a:solidFill>
                    <a:srgbClr val="0078D4"/>
                  </a:solidFill>
                  <a:latin typeface="Segoe UI" panose="020B0502040204020203" pitchFamily="34" charset="0"/>
                  <a:cs typeface="Segoe UI" panose="020B0502040204020203" pitchFamily="34" charset="0"/>
                </a:rPr>
                <a:t> landing zone deployed</a:t>
              </a:r>
            </a:p>
          </p:txBody>
        </p:sp>
        <p:cxnSp>
          <p:nvCxnSpPr>
            <p:cNvPr id="22" name="Straight Connector 21">
              <a:extLst>
                <a:ext uri="{FF2B5EF4-FFF2-40B4-BE49-F238E27FC236}">
                  <a16:creationId xmlns:a16="http://schemas.microsoft.com/office/drawing/2014/main" id="{6BF23E81-191F-41C7-8C55-9257C7C2C4CA}"/>
                </a:ext>
              </a:extLst>
            </p:cNvPr>
            <p:cNvCxnSpPr>
              <a:cxnSpLocks/>
            </p:cNvCxnSpPr>
            <p:nvPr/>
          </p:nvCxnSpPr>
          <p:spPr>
            <a:xfrm flipV="1">
              <a:off x="6697557" y="3074630"/>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C5E7DF-0B10-4BC3-8602-0E0A14E51879}"/>
                </a:ext>
              </a:extLst>
            </p:cNvPr>
            <p:cNvCxnSpPr>
              <a:cxnSpLocks/>
            </p:cNvCxnSpPr>
            <p:nvPr/>
          </p:nvCxnSpPr>
          <p:spPr>
            <a:xfrm flipV="1">
              <a:off x="7969214" y="3857915"/>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93FE6D-E796-4F77-8E5A-88E084D73A02}"/>
                </a:ext>
              </a:extLst>
            </p:cNvPr>
            <p:cNvSpPr txBox="1"/>
            <p:nvPr/>
          </p:nvSpPr>
          <p:spPr>
            <a:xfrm>
              <a:off x="5061729" y="2502022"/>
              <a:ext cx="2218146" cy="542476"/>
            </a:xfrm>
            <a:prstGeom prst="rect">
              <a:avLst/>
            </a:prstGeom>
            <a:noFill/>
          </p:spPr>
          <p:txBody>
            <a:bodyPr wrap="square">
              <a:spAutoFit/>
            </a:bodyPr>
            <a:lstStyle/>
            <a:p>
              <a:r>
                <a:rPr lang="da-DK" sz="1428">
                  <a:solidFill>
                    <a:srgbClr val="000000"/>
                  </a:solidFill>
                  <a:latin typeface="Segoe UI" panose="020B0502040204020203" pitchFamily="34" charset="0"/>
                  <a:cs typeface="Segoe UI" panose="020B0502040204020203" pitchFamily="34" charset="0"/>
                </a:rPr>
                <a:t>Deployed 3 low-risk production workloads</a:t>
              </a:r>
            </a:p>
          </p:txBody>
        </p:sp>
        <p:sp>
          <p:nvSpPr>
            <p:cNvPr id="25" name="TextBox 24">
              <a:extLst>
                <a:ext uri="{FF2B5EF4-FFF2-40B4-BE49-F238E27FC236}">
                  <a16:creationId xmlns:a16="http://schemas.microsoft.com/office/drawing/2014/main" id="{3AB12423-C629-4AE5-9141-6D52B873582F}"/>
                </a:ext>
              </a:extLst>
            </p:cNvPr>
            <p:cNvSpPr txBox="1"/>
            <p:nvPr/>
          </p:nvSpPr>
          <p:spPr>
            <a:xfrm>
              <a:off x="7066071" y="4437656"/>
              <a:ext cx="1806286" cy="542476"/>
            </a:xfrm>
            <a:prstGeom prst="rect">
              <a:avLst/>
            </a:prstGeom>
            <a:noFill/>
          </p:spPr>
          <p:txBody>
            <a:bodyPr wrap="square">
              <a:spAutoFit/>
            </a:bodyPr>
            <a:lstStyle/>
            <a:p>
              <a:r>
                <a:rPr lang="en-US" sz="1428" b="1" dirty="0">
                  <a:solidFill>
                    <a:srgbClr val="0078D4"/>
                  </a:solidFill>
                  <a:latin typeface="Segoe UI" panose="020B0502040204020203" pitchFamily="34" charset="0"/>
                  <a:cs typeface="Segoe UI" panose="020B0502040204020203" pitchFamily="34" charset="0"/>
                </a:rPr>
                <a:t>Manage</a:t>
              </a:r>
              <a:r>
                <a:rPr lang="en-US" sz="1428" b="1" dirty="0">
                  <a:solidFill>
                    <a:srgbClr val="50E6FF"/>
                  </a:solidFill>
                  <a:latin typeface="Segoe UI" panose="020B0502040204020203" pitchFamily="34" charset="0"/>
                  <a:cs typeface="Segoe UI" panose="020B0502040204020203" pitchFamily="34" charset="0"/>
                </a:rPr>
                <a:t> </a:t>
              </a:r>
              <a:r>
                <a:rPr lang="en-US" sz="1428" dirty="0">
                  <a:solidFill>
                    <a:srgbClr val="000000"/>
                  </a:solidFill>
                  <a:latin typeface="Segoe UI" panose="020B0502040204020203" pitchFamily="34" charset="0"/>
                  <a:cs typeface="Segoe UI" panose="020B0502040204020203" pitchFamily="34" charset="0"/>
                </a:rPr>
                <a:t>disciplines implemented</a:t>
              </a:r>
            </a:p>
          </p:txBody>
        </p:sp>
        <p:cxnSp>
          <p:nvCxnSpPr>
            <p:cNvPr id="26" name="Straight Connector 25">
              <a:extLst>
                <a:ext uri="{FF2B5EF4-FFF2-40B4-BE49-F238E27FC236}">
                  <a16:creationId xmlns:a16="http://schemas.microsoft.com/office/drawing/2014/main" id="{41A37242-B6AA-4AE5-AC10-5A26086F39AC}"/>
                </a:ext>
              </a:extLst>
            </p:cNvPr>
            <p:cNvCxnSpPr>
              <a:cxnSpLocks/>
            </p:cNvCxnSpPr>
            <p:nvPr/>
          </p:nvCxnSpPr>
          <p:spPr>
            <a:xfrm flipV="1">
              <a:off x="9343192" y="3066154"/>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39B5B06-0CBE-4088-8B73-A40BC37EA070}"/>
                </a:ext>
              </a:extLst>
            </p:cNvPr>
            <p:cNvSpPr txBox="1"/>
            <p:nvPr/>
          </p:nvSpPr>
          <p:spPr>
            <a:xfrm>
              <a:off x="8234119" y="2437359"/>
              <a:ext cx="2218146" cy="542476"/>
            </a:xfrm>
            <a:prstGeom prst="rect">
              <a:avLst/>
            </a:prstGeom>
            <a:noFill/>
          </p:spPr>
          <p:txBody>
            <a:bodyPr wrap="square">
              <a:spAutoFit/>
            </a:bodyPr>
            <a:lstStyle/>
            <a:p>
              <a:r>
                <a:rPr lang="da-DK" sz="1428" b="1">
                  <a:solidFill>
                    <a:srgbClr val="0078D4"/>
                  </a:solidFill>
                  <a:latin typeface="Segoe UI" panose="020B0502040204020203" pitchFamily="34" charset="0"/>
                  <a:cs typeface="Segoe UI" panose="020B0502040204020203" pitchFamily="34" charset="0"/>
                </a:rPr>
                <a:t>Govern</a:t>
              </a:r>
              <a:r>
                <a:rPr lang="da-DK" sz="1428" b="1">
                  <a:solidFill>
                    <a:srgbClr val="50E6FF"/>
                  </a:solidFill>
                  <a:latin typeface="Segoe UI" panose="020B0502040204020203" pitchFamily="34" charset="0"/>
                  <a:cs typeface="Segoe UI" panose="020B0502040204020203" pitchFamily="34" charset="0"/>
                </a:rPr>
                <a:t> </a:t>
              </a:r>
              <a:r>
                <a:rPr lang="da-DK" sz="1428">
                  <a:solidFill>
                    <a:srgbClr val="000000"/>
                  </a:solidFill>
                  <a:latin typeface="Segoe UI" panose="020B0502040204020203" pitchFamily="34" charset="0"/>
                  <a:cs typeface="Segoe UI" panose="020B0502040204020203" pitchFamily="34" charset="0"/>
                </a:rPr>
                <a:t>disciplines implemented</a:t>
              </a:r>
            </a:p>
          </p:txBody>
        </p:sp>
        <p:cxnSp>
          <p:nvCxnSpPr>
            <p:cNvPr id="28" name="Straight Connector 27">
              <a:extLst>
                <a:ext uri="{FF2B5EF4-FFF2-40B4-BE49-F238E27FC236}">
                  <a16:creationId xmlns:a16="http://schemas.microsoft.com/office/drawing/2014/main" id="{85E77216-CE17-4348-8D48-0EF2566A17C3}"/>
                </a:ext>
              </a:extLst>
            </p:cNvPr>
            <p:cNvCxnSpPr>
              <a:cxnSpLocks/>
            </p:cNvCxnSpPr>
            <p:nvPr/>
          </p:nvCxnSpPr>
          <p:spPr>
            <a:xfrm flipV="1">
              <a:off x="10586793" y="3851157"/>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F94BBC6-A95F-46A0-88E5-184306F1A72A}"/>
                </a:ext>
              </a:extLst>
            </p:cNvPr>
            <p:cNvSpPr txBox="1"/>
            <p:nvPr/>
          </p:nvSpPr>
          <p:spPr>
            <a:xfrm>
              <a:off x="9663676" y="4409680"/>
              <a:ext cx="2457439" cy="542476"/>
            </a:xfrm>
            <a:prstGeom prst="rect">
              <a:avLst/>
            </a:prstGeom>
            <a:noFill/>
          </p:spPr>
          <p:txBody>
            <a:bodyPr wrap="square">
              <a:spAutoFit/>
            </a:bodyPr>
            <a:lstStyle/>
            <a:p>
              <a:r>
                <a:rPr lang="da-DK" sz="1428">
                  <a:solidFill>
                    <a:srgbClr val="000000"/>
                  </a:solidFill>
                  <a:latin typeface="Segoe UI" panose="020B0502040204020203" pitchFamily="34" charset="0"/>
                  <a:cs typeface="Segoe UI" panose="020B0502040204020203" pitchFamily="34" charset="0"/>
                </a:rPr>
                <a:t>Full-scale cloud </a:t>
              </a:r>
              <a:r>
                <a:rPr lang="da-DK" sz="1428" b="1">
                  <a:solidFill>
                    <a:srgbClr val="0078D4"/>
                  </a:solidFill>
                  <a:latin typeface="Segoe UI" panose="020B0502040204020203" pitchFamily="34" charset="0"/>
                  <a:cs typeface="Segoe UI" panose="020B0502040204020203" pitchFamily="34" charset="0"/>
                </a:rPr>
                <a:t>deployment plan </a:t>
              </a:r>
              <a:r>
                <a:rPr lang="da-DK" sz="1428">
                  <a:solidFill>
                    <a:srgbClr val="000000"/>
                  </a:solidFill>
                  <a:latin typeface="Segoe UI" panose="020B0502040204020203" pitchFamily="34" charset="0"/>
                  <a:cs typeface="Segoe UI" panose="020B0502040204020203" pitchFamily="34" charset="0"/>
                </a:rPr>
                <a:t>resumed</a:t>
              </a:r>
            </a:p>
          </p:txBody>
        </p:sp>
        <p:cxnSp>
          <p:nvCxnSpPr>
            <p:cNvPr id="30" name="Straight Connector 29">
              <a:extLst>
                <a:ext uri="{FF2B5EF4-FFF2-40B4-BE49-F238E27FC236}">
                  <a16:creationId xmlns:a16="http://schemas.microsoft.com/office/drawing/2014/main" id="{68F469A8-5DED-4A13-B186-B77928CE128F}"/>
                </a:ext>
              </a:extLst>
            </p:cNvPr>
            <p:cNvCxnSpPr>
              <a:cxnSpLocks/>
            </p:cNvCxnSpPr>
            <p:nvPr/>
          </p:nvCxnSpPr>
          <p:spPr>
            <a:xfrm flipV="1">
              <a:off x="11928384" y="2833003"/>
              <a:ext cx="0" cy="652822"/>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DE29833-9AC9-4A37-9515-E1DF0F533665}"/>
                </a:ext>
              </a:extLst>
            </p:cNvPr>
            <p:cNvSpPr txBox="1"/>
            <p:nvPr/>
          </p:nvSpPr>
          <p:spPr>
            <a:xfrm>
              <a:off x="10815354" y="2437359"/>
              <a:ext cx="1542627" cy="542476"/>
            </a:xfrm>
            <a:prstGeom prst="rect">
              <a:avLst/>
            </a:prstGeom>
            <a:noFill/>
          </p:spPr>
          <p:txBody>
            <a:bodyPr wrap="square">
              <a:spAutoFit/>
            </a:bodyPr>
            <a:lstStyle/>
            <a:p>
              <a:r>
                <a:rPr lang="da-DK" sz="1428">
                  <a:solidFill>
                    <a:srgbClr val="000000"/>
                  </a:solidFill>
                  <a:latin typeface="Segoe UI" panose="020B0502040204020203" pitchFamily="34" charset="0"/>
                  <a:cs typeface="Segoe UI" panose="020B0502040204020203" pitchFamily="34" charset="0"/>
                </a:rPr>
                <a:t>CCoE team established</a:t>
              </a:r>
            </a:p>
          </p:txBody>
        </p:sp>
      </p:grpSp>
      <p:sp>
        <p:nvSpPr>
          <p:cNvPr id="19" name="Content Placeholder 2">
            <a:extLst>
              <a:ext uri="{FF2B5EF4-FFF2-40B4-BE49-F238E27FC236}">
                <a16:creationId xmlns:a16="http://schemas.microsoft.com/office/drawing/2014/main" id="{DAB18C8C-3E59-444F-9F16-EF0BF8AF1A83}"/>
              </a:ext>
            </a:extLst>
          </p:cNvPr>
          <p:cNvSpPr txBox="1">
            <a:spLocks/>
          </p:cNvSpPr>
          <p:nvPr/>
        </p:nvSpPr>
        <p:spPr>
          <a:xfrm>
            <a:off x="2431900" y="5725028"/>
            <a:ext cx="9610576" cy="1024001"/>
          </a:xfrm>
          <a:prstGeom prst="rect">
            <a:avLst/>
          </a:prstGeom>
          <a:noFill/>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380" indent="-291380" defTabSz="932563">
              <a:spcBef>
                <a:spcPts val="0"/>
              </a:spcBef>
              <a:buFont typeface="Arial" panose="020B0604020202020204" pitchFamily="34" charset="0"/>
              <a:buChar char="•"/>
            </a:pPr>
            <a:r>
              <a:rPr lang="en-US" sz="1632" dirty="0">
                <a:solidFill>
                  <a:srgbClr val="000000"/>
                </a:solidFill>
                <a:latin typeface="Segoe UI" panose="020B0502040204020203" pitchFamily="34" charset="0"/>
                <a:ea typeface="Calibri" panose="020F0502020204030204" pitchFamily="34" charset="0"/>
              </a:rPr>
              <a:t>Creating landing zones unlocks cloud adoption through migration scenarios </a:t>
            </a:r>
          </a:p>
          <a:p>
            <a:pPr marL="291380" indent="-291380" defTabSz="932563">
              <a:spcBef>
                <a:spcPts val="0"/>
              </a:spcBef>
              <a:buFont typeface="Arial" panose="020B0604020202020204" pitchFamily="34" charset="0"/>
              <a:buChar char="•"/>
            </a:pPr>
            <a:r>
              <a:rPr lang="en-US" sz="1632" dirty="0">
                <a:solidFill>
                  <a:srgbClr val="000000"/>
                </a:solidFill>
                <a:latin typeface="Segoe UI" panose="020B0502040204020203" pitchFamily="34" charset="0"/>
                <a:ea typeface="Calibri" panose="020F0502020204030204" pitchFamily="34" charset="0"/>
              </a:rPr>
              <a:t>Understand customer approach – platform development velocity</a:t>
            </a:r>
          </a:p>
          <a:p>
            <a:pPr marL="291380" indent="-291380" defTabSz="932563">
              <a:spcBef>
                <a:spcPts val="0"/>
              </a:spcBef>
              <a:buFont typeface="Arial" panose="020B0604020202020204" pitchFamily="34" charset="0"/>
              <a:buChar char="•"/>
            </a:pPr>
            <a:r>
              <a:rPr lang="en-US" sz="1632" dirty="0">
                <a:solidFill>
                  <a:srgbClr val="000000"/>
                </a:solidFill>
                <a:latin typeface="Segoe UI" panose="020B0502040204020203" pitchFamily="34" charset="0"/>
                <a:ea typeface="Calibri" panose="020F0502020204030204" pitchFamily="34" charset="0"/>
              </a:rPr>
              <a:t>As the team gains skills &amp; confidence, they expanded scope &amp; took on more complex workloads</a:t>
            </a:r>
          </a:p>
        </p:txBody>
      </p:sp>
      <p:sp>
        <p:nvSpPr>
          <p:cNvPr id="29" name="TextBox 28">
            <a:extLst>
              <a:ext uri="{FF2B5EF4-FFF2-40B4-BE49-F238E27FC236}">
                <a16:creationId xmlns:a16="http://schemas.microsoft.com/office/drawing/2014/main" id="{B004534F-2B3E-48A0-A8FA-557DFC12AE56}"/>
              </a:ext>
            </a:extLst>
          </p:cNvPr>
          <p:cNvSpPr txBox="1"/>
          <p:nvPr/>
        </p:nvSpPr>
        <p:spPr>
          <a:xfrm>
            <a:off x="528598" y="6049632"/>
            <a:ext cx="1734738" cy="382308"/>
          </a:xfrm>
          <a:prstGeom prst="rect">
            <a:avLst/>
          </a:prstGeom>
          <a:noFill/>
        </p:spPr>
        <p:txBody>
          <a:bodyPr wrap="square" rtlCol="0">
            <a:spAutoFit/>
          </a:bodyPr>
          <a:lstStyle/>
          <a:p>
            <a:r>
              <a:rPr lang="en-US" sz="1836" b="1" dirty="0">
                <a:solidFill>
                  <a:srgbClr val="0078D4"/>
                </a:solidFill>
                <a:latin typeface="Segoe UI" panose="020B0502040204020203" pitchFamily="34" charset="0"/>
                <a:cs typeface="Segoe UI" panose="020B0502040204020203" pitchFamily="34" charset="0"/>
              </a:rPr>
              <a:t>Key learnings</a:t>
            </a:r>
          </a:p>
        </p:txBody>
      </p:sp>
      <p:sp>
        <p:nvSpPr>
          <p:cNvPr id="5" name="Isosceles Triangle 4">
            <a:extLst>
              <a:ext uri="{FF2B5EF4-FFF2-40B4-BE49-F238E27FC236}">
                <a16:creationId xmlns:a16="http://schemas.microsoft.com/office/drawing/2014/main" id="{1337A38B-47C3-4C61-BE96-8B638D9F3BEC}"/>
              </a:ext>
            </a:extLst>
          </p:cNvPr>
          <p:cNvSpPr/>
          <p:nvPr/>
        </p:nvSpPr>
        <p:spPr bwMode="auto">
          <a:xfrm rot="5400000">
            <a:off x="2333564" y="3511083"/>
            <a:ext cx="2225752" cy="350527"/>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FC6545F2-FF83-425E-90C0-F4CFAC74F23A}"/>
              </a:ext>
            </a:extLst>
          </p:cNvPr>
          <p:cNvSpPr txBox="1"/>
          <p:nvPr/>
        </p:nvSpPr>
        <p:spPr>
          <a:xfrm>
            <a:off x="722305" y="2859491"/>
            <a:ext cx="2094047" cy="1502879"/>
          </a:xfrm>
          <a:prstGeom prst="rect">
            <a:avLst/>
          </a:prstGeom>
          <a:noFill/>
        </p:spPr>
        <p:txBody>
          <a:bodyPr wrap="square">
            <a:spAutoFit/>
          </a:bodyPr>
          <a:lstStyle/>
          <a:p>
            <a:r>
              <a:rPr lang="da-DK" sz="1836" b="1" cap="small">
                <a:solidFill>
                  <a:srgbClr val="000000"/>
                </a:solidFill>
                <a:latin typeface="Segoe UI" panose="020B0502040204020203" pitchFamily="34" charset="0"/>
                <a:cs typeface="Segoe UI" panose="020B0502040204020203" pitchFamily="34" charset="0"/>
              </a:rPr>
              <a:t>Situation</a:t>
            </a:r>
          </a:p>
          <a:p>
            <a:pPr marL="285695" indent="-285695">
              <a:buFont typeface="Arial" panose="020B0604020202020204" pitchFamily="34" charset="0"/>
              <a:buChar char="•"/>
            </a:pPr>
            <a:r>
              <a:rPr lang="en-US" sz="1428" dirty="0">
                <a:solidFill>
                  <a:srgbClr val="000000"/>
                </a:solidFill>
                <a:latin typeface="Segoe UI"/>
              </a:rPr>
              <a:t>Complex technical decisions</a:t>
            </a:r>
          </a:p>
          <a:p>
            <a:pPr marL="285695" indent="-285695">
              <a:buFont typeface="Arial" panose="020B0604020202020204" pitchFamily="34" charset="0"/>
              <a:buChar char="•"/>
            </a:pPr>
            <a:r>
              <a:rPr lang="en-US" sz="1428" dirty="0">
                <a:solidFill>
                  <a:srgbClr val="000000"/>
                </a:solidFill>
                <a:latin typeface="Segoe UI"/>
              </a:rPr>
              <a:t>100% parity between on-prem &amp; cloud</a:t>
            </a:r>
          </a:p>
        </p:txBody>
      </p:sp>
    </p:spTree>
    <p:custDataLst>
      <p:tags r:id="rId1"/>
    </p:custDataLst>
    <p:extLst>
      <p:ext uri="{BB962C8B-B14F-4D97-AF65-F5344CB8AC3E}">
        <p14:creationId xmlns:p14="http://schemas.microsoft.com/office/powerpoint/2010/main" val="24260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par>
                                <p:cTn id="12" presetID="22" presetClass="entr" presetSubtype="8" fill="hold" nodeType="with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1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882" y="-23211"/>
            <a:ext cx="6456702" cy="70177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72" name="Oval 71">
            <a:extLst>
              <a:ext uri="{FF2B5EF4-FFF2-40B4-BE49-F238E27FC236}">
                <a16:creationId xmlns:a16="http://schemas.microsoft.com/office/drawing/2014/main" id="{9D0533C8-6094-474F-93CD-5AF7A8640BE1}"/>
              </a:ext>
            </a:extLst>
          </p:cNvPr>
          <p:cNvSpPr/>
          <p:nvPr/>
        </p:nvSpPr>
        <p:spPr bwMode="auto">
          <a:xfrm>
            <a:off x="5374201" y="3173377"/>
            <a:ext cx="569670" cy="841694"/>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gradFill>
                <a:gsLst>
                  <a:gs pos="0">
                    <a:srgbClr val="FFFFFF"/>
                  </a:gs>
                  <a:gs pos="100000">
                    <a:srgbClr val="FFFFFF"/>
                  </a:gs>
                </a:gsLst>
                <a:lin ang="5400000" scaled="0"/>
              </a:gradFill>
              <a:latin typeface="Segoe UI"/>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99135" y="2225820"/>
            <a:ext cx="5073033" cy="1787605"/>
          </a:xfrm>
          <a:prstGeom prst="rect">
            <a:avLst/>
          </a:prstGeom>
          <a:noFill/>
        </p:spPr>
        <p:txBody>
          <a:bodyPr wrap="square" rtlCol="0" anchor="t">
            <a:spAutoFit/>
          </a:bodyPr>
          <a:lstStyle/>
          <a:p>
            <a:pPr defTabSz="932563">
              <a:defRPr/>
            </a:pPr>
            <a:r>
              <a:rPr lang="en-US" sz="3672" spc="-51" dirty="0">
                <a:solidFill>
                  <a:srgbClr val="FFFF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723278" y="1136643"/>
            <a:ext cx="5344565" cy="4466658"/>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63575" y="3471600"/>
              <a:ext cx="1447512" cy="226024"/>
            </a:xfrm>
            <a:prstGeom prst="rect">
              <a:avLst/>
            </a:prstGeom>
            <a:noFill/>
          </p:spPr>
          <p:txBody>
            <a:bodyPr wrap="none" lIns="0" tIns="0" rIns="0" bIns="0" rtlCol="0">
              <a:spAutoFit/>
            </a:bodyPr>
            <a:lstStyle/>
            <a:p>
              <a:pPr algn="ctr" defTabSz="932597">
                <a:lnSpc>
                  <a:spcPct val="90000"/>
                </a:lnSpc>
                <a:defRPr/>
              </a:pPr>
              <a:r>
                <a:rPr lang="en-US" sz="1632" b="1" kern="0">
                  <a:solidFill>
                    <a:srgbClr val="0078D4"/>
                  </a:solidFill>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gradFill>
                    <a:gsLst>
                      <a:gs pos="0">
                        <a:srgbClr val="FFFFFF"/>
                      </a:gs>
                      <a:gs pos="100000">
                        <a:srgbClr val="FFFFFF"/>
                      </a:gs>
                    </a:gsLst>
                    <a:lin ang="5400000" scaled="0"/>
                  </a:gradFill>
                  <a:latin typeface="Segoe UI"/>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0023" y="1784159"/>
                <a:ext cx="405059" cy="251159"/>
              </a:xfrm>
              <a:prstGeom prst="rect">
                <a:avLst/>
              </a:prstGeom>
              <a:noFill/>
            </p:spPr>
            <p:txBody>
              <a:bodyPr wrap="none" lIns="0" tIns="0" rIns="0" bIns="0" rtlCol="0">
                <a:spAutoFit/>
              </a:bodyPr>
              <a:lstStyle/>
              <a:p>
                <a:pPr algn="ctr" defTabSz="932597">
                  <a:defRPr/>
                </a:pPr>
                <a:r>
                  <a:rPr lang="en-US" sz="1632" b="1" kern="0">
                    <a:solidFill>
                      <a:srgbClr val="0078D4"/>
                    </a:solidFill>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8871"/>
              <a:chOff x="7748044" y="3774861"/>
              <a:chExt cx="717684" cy="928871"/>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gradFill>
                    <a:gsLst>
                      <a:gs pos="0">
                        <a:srgbClr val="FFFFFF"/>
                      </a:gs>
                      <a:gs pos="100000">
                        <a:srgbClr val="FFFFFF"/>
                      </a:gs>
                    </a:gsLst>
                    <a:lin ang="5400000" scaled="0"/>
                  </a:gradFill>
                  <a:latin typeface="Segoe UI"/>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57068" y="4452573"/>
                <a:ext cx="591643" cy="251159"/>
              </a:xfrm>
              <a:prstGeom prst="rect">
                <a:avLst/>
              </a:prstGeom>
              <a:noFill/>
            </p:spPr>
            <p:txBody>
              <a:bodyPr wrap="none" lIns="0" tIns="0" rIns="0" bIns="0" rtlCol="0">
                <a:spAutoFit/>
              </a:bodyPr>
              <a:lstStyle/>
              <a:p>
                <a:pPr algn="ctr" defTabSz="932597">
                  <a:defRPr/>
                </a:pPr>
                <a:r>
                  <a:rPr lang="en-US" sz="1632" b="1" kern="0">
                    <a:solidFill>
                      <a:srgbClr val="0078D4"/>
                    </a:solidFill>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gradFill>
                  <a:gsLst>
                    <a:gs pos="0">
                      <a:srgbClr val="FFFFFF"/>
                    </a:gs>
                    <a:gs pos="100000">
                      <a:srgbClr val="FFFFFF"/>
                    </a:gs>
                  </a:gsLst>
                  <a:lin ang="5400000" scaled="0"/>
                </a:gradFill>
                <a:latin typeface="Segoe UI"/>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597">
                  <a:defRPr/>
                </a:pPr>
                <a:endParaRPr lang="en-US" sz="1632" kern="0">
                  <a:solidFill>
                    <a:srgbClr val="FFFFFF"/>
                  </a:solidFill>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597">
                  <a:defRPr/>
                </a:pPr>
                <a:endParaRPr lang="en-US" sz="1632" kern="0">
                  <a:solidFill>
                    <a:srgbClr val="FFFFFF"/>
                  </a:solidFill>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597">
                  <a:defRPr/>
                </a:pPr>
                <a:endParaRPr lang="en-US" sz="1632" kern="0">
                  <a:solidFill>
                    <a:srgbClr val="FFFFFF"/>
                  </a:solidFill>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2" y="3693199"/>
              <a:ext cx="752785" cy="1004774"/>
              <a:chOff x="9624513" y="3783047"/>
              <a:chExt cx="748897" cy="1004774"/>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gradFill>
                    <a:gsLst>
                      <a:gs pos="0">
                        <a:srgbClr val="FFFFFF"/>
                      </a:gs>
                      <a:gs pos="100000">
                        <a:srgbClr val="FFFFFF"/>
                      </a:gs>
                    </a:gsLst>
                    <a:lin ang="5400000" scaled="0"/>
                  </a:gradFill>
                  <a:latin typeface="Segoe UI"/>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794524" y="4536662"/>
                <a:ext cx="578886" cy="251159"/>
              </a:xfrm>
              <a:prstGeom prst="rect">
                <a:avLst/>
              </a:prstGeom>
              <a:noFill/>
            </p:spPr>
            <p:txBody>
              <a:bodyPr wrap="none" lIns="0" tIns="0" rIns="0" bIns="0" rtlCol="0">
                <a:spAutoFit/>
              </a:bodyPr>
              <a:lstStyle/>
              <a:p>
                <a:pPr algn="ctr" defTabSz="932597">
                  <a:defRPr/>
                </a:pPr>
                <a:r>
                  <a:rPr lang="en-US" sz="1632" b="1" kern="0">
                    <a:solidFill>
                      <a:srgbClr val="0078D4"/>
                    </a:solidFill>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71045" cy="251159"/>
            </a:xfrm>
            <a:prstGeom prst="rect">
              <a:avLst/>
            </a:prstGeom>
            <a:noFill/>
          </p:spPr>
          <p:txBody>
            <a:bodyPr wrap="none" lIns="0" tIns="0" rIns="0" bIns="0" rtlCol="0">
              <a:spAutoFit/>
            </a:bodyPr>
            <a:lstStyle/>
            <a:p>
              <a:pPr defTabSz="932597">
                <a:defRPr/>
              </a:pPr>
              <a:r>
                <a:rPr lang="en-US" sz="1632" b="1" kern="0">
                  <a:solidFill>
                    <a:srgbClr val="0078D4"/>
                  </a:solidFill>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26062" y="2916968"/>
              <a:ext cx="686086" cy="251159"/>
            </a:xfrm>
            <a:prstGeom prst="rect">
              <a:avLst/>
            </a:prstGeom>
            <a:noFill/>
          </p:spPr>
          <p:txBody>
            <a:bodyPr wrap="none" lIns="0" tIns="0" rIns="0" bIns="0" rtlCol="0">
              <a:spAutoFit/>
            </a:bodyPr>
            <a:lstStyle/>
            <a:p>
              <a:pPr algn="r" defTabSz="932597">
                <a:defRPr/>
              </a:pPr>
              <a:r>
                <a:rPr lang="en-US" sz="1632" b="1" kern="0">
                  <a:solidFill>
                    <a:srgbClr val="0078D4"/>
                  </a:solidFill>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2479E-3FEF-408E-BF3F-05D722E97E24}"/>
              </a:ext>
            </a:extLst>
          </p:cNvPr>
          <p:cNvSpPr>
            <a:spLocks noGrp="1"/>
          </p:cNvSpPr>
          <p:nvPr>
            <p:ph sz="quarter" idx="10"/>
          </p:nvPr>
        </p:nvSpPr>
        <p:spPr>
          <a:xfrm>
            <a:off x="2445247" y="5725948"/>
            <a:ext cx="9610576" cy="1024001"/>
          </a:xfrm>
          <a:noFill/>
        </p:spPr>
        <p:txBody>
          <a:bodyPr anchor="ctr">
            <a:noAutofit/>
          </a:bodyPr>
          <a:lstStyle/>
          <a:p>
            <a:pPr marL="291380" indent="-291380">
              <a:buFont typeface="Arial" panose="020B0604020202020204" pitchFamily="34" charset="0"/>
              <a:buChar char="•"/>
            </a:pPr>
            <a:r>
              <a:rPr lang="en-US" sz="1632" dirty="0">
                <a:solidFill>
                  <a:schemeClr val="tx1">
                    <a:lumMod val="60000"/>
                    <a:lumOff val="40000"/>
                  </a:schemeClr>
                </a:solidFill>
                <a:latin typeface="Segoe UI" panose="020B0502040204020203" pitchFamily="34" charset="0"/>
                <a:ea typeface="Calibri" panose="020F0502020204030204" pitchFamily="34" charset="0"/>
              </a:rPr>
              <a:t>Creating landing zones </a:t>
            </a:r>
            <a:r>
              <a:rPr lang="en-US" sz="1632" b="1" dirty="0">
                <a:solidFill>
                  <a:schemeClr val="tx1">
                    <a:lumMod val="60000"/>
                    <a:lumOff val="40000"/>
                  </a:schemeClr>
                </a:solidFill>
                <a:latin typeface="Segoe UI" panose="020B0502040204020203" pitchFamily="34" charset="0"/>
                <a:ea typeface="Calibri" panose="020F0502020204030204" pitchFamily="34" charset="0"/>
              </a:rPr>
              <a:t>at scale </a:t>
            </a:r>
            <a:r>
              <a:rPr lang="en-US" sz="1632" dirty="0">
                <a:solidFill>
                  <a:schemeClr val="tx1">
                    <a:lumMod val="60000"/>
                    <a:lumOff val="40000"/>
                  </a:schemeClr>
                </a:solidFill>
                <a:latin typeface="Segoe UI" panose="020B0502040204020203" pitchFamily="34" charset="0"/>
                <a:ea typeface="Calibri" panose="020F0502020204030204" pitchFamily="34" charset="0"/>
              </a:rPr>
              <a:t>to unlock cloud adoption through migration scenarios </a:t>
            </a:r>
          </a:p>
          <a:p>
            <a:pPr marL="291380" indent="-291380">
              <a:buFont typeface="Arial" panose="020B0604020202020204" pitchFamily="34" charset="0"/>
              <a:buChar char="•"/>
            </a:pPr>
            <a:r>
              <a:rPr lang="en-US" sz="1632" dirty="0">
                <a:solidFill>
                  <a:schemeClr val="tx1">
                    <a:lumMod val="60000"/>
                    <a:lumOff val="40000"/>
                  </a:schemeClr>
                </a:solidFill>
                <a:latin typeface="Segoe UI" panose="020B0502040204020203" pitchFamily="34" charset="0"/>
                <a:ea typeface="Calibri" panose="020F0502020204030204" pitchFamily="34" charset="0"/>
              </a:rPr>
              <a:t>Understand customer approach – platform development velocity</a:t>
            </a:r>
          </a:p>
          <a:p>
            <a:pPr marL="291380" indent="-291380">
              <a:buFont typeface="Arial" panose="020B0604020202020204" pitchFamily="34" charset="0"/>
              <a:buChar char="•"/>
            </a:pPr>
            <a:r>
              <a:rPr lang="en-US" sz="1632" dirty="0">
                <a:solidFill>
                  <a:schemeClr val="tx1">
                    <a:lumMod val="60000"/>
                    <a:lumOff val="40000"/>
                  </a:schemeClr>
                </a:solidFill>
                <a:latin typeface="Segoe UI" panose="020B0502040204020203" pitchFamily="34" charset="0"/>
                <a:ea typeface="Calibri" panose="020F0502020204030204" pitchFamily="34" charset="0"/>
              </a:rPr>
              <a:t>Workshop sessions with customer to address landing zones design decisions – design areas</a:t>
            </a:r>
          </a:p>
        </p:txBody>
      </p:sp>
      <p:sp>
        <p:nvSpPr>
          <p:cNvPr id="5" name="Title 1">
            <a:extLst>
              <a:ext uri="{FF2B5EF4-FFF2-40B4-BE49-F238E27FC236}">
                <a16:creationId xmlns:a16="http://schemas.microsoft.com/office/drawing/2014/main" id="{8BAA6A45-5164-4337-B383-35DEEF447849}"/>
              </a:ext>
            </a:extLst>
          </p:cNvPr>
          <p:cNvSpPr txBox="1">
            <a:spLocks/>
          </p:cNvSpPr>
          <p:nvPr/>
        </p:nvSpPr>
        <p:spPr>
          <a:xfrm>
            <a:off x="579603" y="454540"/>
            <a:ext cx="11573406" cy="1351760"/>
          </a:xfrm>
          <a:prstGeom prst="rect">
            <a:avLst/>
          </a:prstGeom>
        </p:spPr>
        <p:txBody>
          <a:bodyPr vert="horz" lIns="93247" tIns="46623" rIns="93247" bIns="4662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4"/>
            <a:r>
              <a:rPr lang="en-US" sz="3599" dirty="0">
                <a:solidFill>
                  <a:schemeClr val="tx2"/>
                </a:solidFill>
                <a:latin typeface="Segoe UI Semibold" panose="020B0702040204020203" pitchFamily="34" charset="0"/>
                <a:cs typeface="Segoe UI Semibold" panose="020B0702040204020203" pitchFamily="34" charset="0"/>
              </a:rPr>
              <a:t>Enterprise-Scale Landing Zones</a:t>
            </a:r>
          </a:p>
          <a:p>
            <a:pPr defTabSz="914224"/>
            <a:r>
              <a:rPr lang="en-US" sz="2800" i="1" dirty="0">
                <a:solidFill>
                  <a:schemeClr val="tx1">
                    <a:lumMod val="60000"/>
                    <a:lumOff val="40000"/>
                  </a:schemeClr>
                </a:solidFill>
                <a:latin typeface="Segoe UI Semibold" panose="020B0702040204020203" pitchFamily="34" charset="0"/>
                <a:cs typeface="Segoe UI Semibold" panose="020B0702040204020203" pitchFamily="34" charset="0"/>
              </a:rPr>
              <a:t>Customer story #2 </a:t>
            </a:r>
          </a:p>
        </p:txBody>
      </p:sp>
      <p:sp>
        <p:nvSpPr>
          <p:cNvPr id="34" name="TextBox 33">
            <a:extLst>
              <a:ext uri="{FF2B5EF4-FFF2-40B4-BE49-F238E27FC236}">
                <a16:creationId xmlns:a16="http://schemas.microsoft.com/office/drawing/2014/main" id="{5A601840-DAFD-4448-8C5D-31E1E6227FD6}"/>
              </a:ext>
            </a:extLst>
          </p:cNvPr>
          <p:cNvSpPr txBox="1"/>
          <p:nvPr/>
        </p:nvSpPr>
        <p:spPr>
          <a:xfrm>
            <a:off x="528598" y="6049632"/>
            <a:ext cx="1734738" cy="382308"/>
          </a:xfrm>
          <a:prstGeom prst="rect">
            <a:avLst/>
          </a:prstGeom>
          <a:noFill/>
        </p:spPr>
        <p:txBody>
          <a:bodyPr wrap="square" rtlCol="0">
            <a:spAutoFit/>
          </a:bodyPr>
          <a:lstStyle/>
          <a:p>
            <a:r>
              <a:rPr lang="en-US" sz="1836" b="1" dirty="0">
                <a:solidFill>
                  <a:srgbClr val="0078D4"/>
                </a:solidFill>
                <a:latin typeface="Segoe UI" panose="020B0502040204020203" pitchFamily="34" charset="0"/>
                <a:cs typeface="Segoe UI" panose="020B0502040204020203" pitchFamily="34" charset="0"/>
              </a:rPr>
              <a:t>Key learnings</a:t>
            </a:r>
          </a:p>
        </p:txBody>
      </p:sp>
      <p:sp>
        <p:nvSpPr>
          <p:cNvPr id="6" name="TextBox 5">
            <a:extLst>
              <a:ext uri="{FF2B5EF4-FFF2-40B4-BE49-F238E27FC236}">
                <a16:creationId xmlns:a16="http://schemas.microsoft.com/office/drawing/2014/main" id="{C91F933E-04A3-4C5A-B5AB-A7F99E512184}"/>
              </a:ext>
            </a:extLst>
          </p:cNvPr>
          <p:cNvSpPr txBox="1"/>
          <p:nvPr/>
        </p:nvSpPr>
        <p:spPr>
          <a:xfrm>
            <a:off x="845623" y="3109505"/>
            <a:ext cx="1833921" cy="1054652"/>
          </a:xfrm>
          <a:prstGeom prst="rect">
            <a:avLst/>
          </a:prstGeom>
          <a:noFill/>
        </p:spPr>
        <p:txBody>
          <a:bodyPr wrap="square">
            <a:spAutoFit/>
          </a:bodyPr>
          <a:lstStyle/>
          <a:p>
            <a:r>
              <a:rPr lang="da-DK" sz="1836" b="1" cap="small" dirty="0">
                <a:solidFill>
                  <a:srgbClr val="000000"/>
                </a:solidFill>
                <a:latin typeface="Segoe UI" panose="020B0502040204020203" pitchFamily="34" charset="0"/>
                <a:cs typeface="Segoe UI" panose="020B0502040204020203" pitchFamily="34" charset="0"/>
              </a:rPr>
              <a:t>Situation</a:t>
            </a:r>
          </a:p>
          <a:p>
            <a:r>
              <a:rPr lang="da-DK" sz="1428" dirty="0">
                <a:solidFill>
                  <a:srgbClr val="000000"/>
                </a:solidFill>
                <a:latin typeface="Segoe UI" panose="020B0502040204020203" pitchFamily="34" charset="0"/>
                <a:cs typeface="Segoe UI" panose="020B0502040204020203" pitchFamily="34" charset="0"/>
              </a:rPr>
              <a:t>Existing ‘landing zone’, not ready for migration projects</a:t>
            </a:r>
          </a:p>
        </p:txBody>
      </p:sp>
      <p:sp>
        <p:nvSpPr>
          <p:cNvPr id="8" name="Isosceles Triangle 7">
            <a:extLst>
              <a:ext uri="{FF2B5EF4-FFF2-40B4-BE49-F238E27FC236}">
                <a16:creationId xmlns:a16="http://schemas.microsoft.com/office/drawing/2014/main" id="{2EB663D3-E52C-488D-A33A-334A19B9C962}"/>
              </a:ext>
            </a:extLst>
          </p:cNvPr>
          <p:cNvSpPr/>
          <p:nvPr/>
        </p:nvSpPr>
        <p:spPr bwMode="auto">
          <a:xfrm rot="5400000">
            <a:off x="1809404" y="3472056"/>
            <a:ext cx="2225752" cy="350527"/>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graphicFrame>
        <p:nvGraphicFramePr>
          <p:cNvPr id="2" name="Table 8">
            <a:extLst>
              <a:ext uri="{FF2B5EF4-FFF2-40B4-BE49-F238E27FC236}">
                <a16:creationId xmlns:a16="http://schemas.microsoft.com/office/drawing/2014/main" id="{8B3C6F58-53C1-47E8-B377-DB496502FCE7}"/>
              </a:ext>
            </a:extLst>
          </p:cNvPr>
          <p:cNvGraphicFramePr>
            <a:graphicFrameLocks noGrp="1"/>
          </p:cNvGraphicFramePr>
          <p:nvPr/>
        </p:nvGraphicFramePr>
        <p:xfrm>
          <a:off x="3535621" y="3437380"/>
          <a:ext cx="7918290" cy="378168"/>
        </p:xfrm>
        <a:graphic>
          <a:graphicData uri="http://schemas.openxmlformats.org/drawingml/2006/table">
            <a:tbl>
              <a:tblPr firstRow="1" bandRow="1">
                <a:tableStyleId>{93296810-A885-4BE3-A3E7-6D5BEEA58F35}</a:tableStyleId>
              </a:tblPr>
              <a:tblGrid>
                <a:gridCol w="1319715">
                  <a:extLst>
                    <a:ext uri="{9D8B030D-6E8A-4147-A177-3AD203B41FA5}">
                      <a16:colId xmlns:a16="http://schemas.microsoft.com/office/drawing/2014/main" val="715924242"/>
                    </a:ext>
                  </a:extLst>
                </a:gridCol>
                <a:gridCol w="1319715">
                  <a:extLst>
                    <a:ext uri="{9D8B030D-6E8A-4147-A177-3AD203B41FA5}">
                      <a16:colId xmlns:a16="http://schemas.microsoft.com/office/drawing/2014/main" val="3321642936"/>
                    </a:ext>
                  </a:extLst>
                </a:gridCol>
                <a:gridCol w="1319715">
                  <a:extLst>
                    <a:ext uri="{9D8B030D-6E8A-4147-A177-3AD203B41FA5}">
                      <a16:colId xmlns:a16="http://schemas.microsoft.com/office/drawing/2014/main" val="2028026068"/>
                    </a:ext>
                  </a:extLst>
                </a:gridCol>
                <a:gridCol w="1319715">
                  <a:extLst>
                    <a:ext uri="{9D8B030D-6E8A-4147-A177-3AD203B41FA5}">
                      <a16:colId xmlns:a16="http://schemas.microsoft.com/office/drawing/2014/main" val="1041442840"/>
                    </a:ext>
                  </a:extLst>
                </a:gridCol>
                <a:gridCol w="1319715">
                  <a:extLst>
                    <a:ext uri="{9D8B030D-6E8A-4147-A177-3AD203B41FA5}">
                      <a16:colId xmlns:a16="http://schemas.microsoft.com/office/drawing/2014/main" val="133744216"/>
                    </a:ext>
                  </a:extLst>
                </a:gridCol>
                <a:gridCol w="1319715">
                  <a:extLst>
                    <a:ext uri="{9D8B030D-6E8A-4147-A177-3AD203B41FA5}">
                      <a16:colId xmlns:a16="http://schemas.microsoft.com/office/drawing/2014/main" val="3409004525"/>
                    </a:ext>
                  </a:extLst>
                </a:gridCol>
              </a:tblGrid>
              <a:tr h="378168">
                <a:tc>
                  <a:txBody>
                    <a:bodyPr/>
                    <a:lstStyle/>
                    <a:p>
                      <a:pPr algn="ctr"/>
                      <a:r>
                        <a:rPr lang="en-US" sz="1600" b="0" dirty="0">
                          <a:solidFill>
                            <a:schemeClr val="bg1"/>
                          </a:solidFill>
                        </a:rPr>
                        <a:t>Week 1</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4</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8</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12</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16</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20</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extLst>
                  <a:ext uri="{0D108BD9-81ED-4DB2-BD59-A6C34878D82A}">
                    <a16:rowId xmlns:a16="http://schemas.microsoft.com/office/drawing/2014/main" val="2713296626"/>
                  </a:ext>
                </a:extLst>
              </a:tr>
            </a:tbl>
          </a:graphicData>
        </a:graphic>
      </p:graphicFrame>
      <p:grpSp>
        <p:nvGrpSpPr>
          <p:cNvPr id="46" name="Group 45">
            <a:extLst>
              <a:ext uri="{FF2B5EF4-FFF2-40B4-BE49-F238E27FC236}">
                <a16:creationId xmlns:a16="http://schemas.microsoft.com/office/drawing/2014/main" id="{A74B3149-D2EB-4D1C-94C2-CCFB8245773D}"/>
              </a:ext>
            </a:extLst>
          </p:cNvPr>
          <p:cNvGrpSpPr/>
          <p:nvPr/>
        </p:nvGrpSpPr>
        <p:grpSpPr>
          <a:xfrm>
            <a:off x="3430447" y="2268575"/>
            <a:ext cx="8722563" cy="2629700"/>
            <a:chOff x="3430050" y="2268400"/>
            <a:chExt cx="8723801" cy="2630073"/>
          </a:xfrm>
        </p:grpSpPr>
        <p:cxnSp>
          <p:nvCxnSpPr>
            <p:cNvPr id="4" name="Straight Connector 3">
              <a:extLst>
                <a:ext uri="{FF2B5EF4-FFF2-40B4-BE49-F238E27FC236}">
                  <a16:creationId xmlns:a16="http://schemas.microsoft.com/office/drawing/2014/main" id="{FF470B8F-0671-4BDA-85F9-66F5C9C04F76}"/>
                </a:ext>
              </a:extLst>
            </p:cNvPr>
            <p:cNvCxnSpPr>
              <a:cxnSpLocks/>
            </p:cNvCxnSpPr>
            <p:nvPr/>
          </p:nvCxnSpPr>
          <p:spPr>
            <a:xfrm flipV="1">
              <a:off x="6088422" y="3812990"/>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2CEC62-11A1-4C3A-9E22-966957AF341F}"/>
                </a:ext>
              </a:extLst>
            </p:cNvPr>
            <p:cNvSpPr txBox="1"/>
            <p:nvPr/>
          </p:nvSpPr>
          <p:spPr>
            <a:xfrm>
              <a:off x="4980790" y="4269351"/>
              <a:ext cx="2222171" cy="531888"/>
            </a:xfrm>
            <a:prstGeom prst="rect">
              <a:avLst/>
            </a:prstGeom>
            <a:noFill/>
          </p:spPr>
          <p:txBody>
            <a:bodyPr wrap="square">
              <a:spAutoFit/>
            </a:bodyPr>
            <a:lstStyle/>
            <a:p>
              <a:r>
                <a:rPr lang="da-DK" sz="1428" b="1">
                  <a:solidFill>
                    <a:srgbClr val="0078D4"/>
                  </a:solidFill>
                  <a:latin typeface="Segoe UI" panose="020B0502040204020203" pitchFamily="34" charset="0"/>
                  <a:cs typeface="Segoe UI" panose="020B0502040204020203" pitchFamily="34" charset="0"/>
                </a:rPr>
                <a:t>Enterprise-Scale landing zones deployed</a:t>
              </a:r>
            </a:p>
          </p:txBody>
        </p:sp>
        <p:cxnSp>
          <p:nvCxnSpPr>
            <p:cNvPr id="14" name="Straight Connector 13">
              <a:extLst>
                <a:ext uri="{FF2B5EF4-FFF2-40B4-BE49-F238E27FC236}">
                  <a16:creationId xmlns:a16="http://schemas.microsoft.com/office/drawing/2014/main" id="{120A1A57-E98D-4F10-A8D4-C464C994EDA2}"/>
                </a:ext>
              </a:extLst>
            </p:cNvPr>
            <p:cNvCxnSpPr>
              <a:cxnSpLocks/>
            </p:cNvCxnSpPr>
            <p:nvPr/>
          </p:nvCxnSpPr>
          <p:spPr>
            <a:xfrm flipV="1">
              <a:off x="8754549" y="2984893"/>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0F712C-6677-40AA-8CBD-C583236BE95B}"/>
                </a:ext>
              </a:extLst>
            </p:cNvPr>
            <p:cNvSpPr txBox="1"/>
            <p:nvPr/>
          </p:nvSpPr>
          <p:spPr>
            <a:xfrm>
              <a:off x="7202962" y="2358751"/>
              <a:ext cx="2218146" cy="542476"/>
            </a:xfrm>
            <a:prstGeom prst="rect">
              <a:avLst/>
            </a:prstGeom>
            <a:noFill/>
          </p:spPr>
          <p:txBody>
            <a:bodyPr wrap="square">
              <a:spAutoFit/>
            </a:bodyPr>
            <a:lstStyle/>
            <a:p>
              <a:r>
                <a:rPr lang="da-DK" sz="1428">
                  <a:solidFill>
                    <a:srgbClr val="000000"/>
                  </a:solidFill>
                  <a:latin typeface="Segoe UI" panose="020B0502040204020203" pitchFamily="34" charset="0"/>
                  <a:cs typeface="Segoe UI" panose="020B0502040204020203" pitchFamily="34" charset="0"/>
                </a:rPr>
                <a:t>Critical</a:t>
              </a:r>
              <a:r>
                <a:rPr lang="da-DK" sz="1428" b="1">
                  <a:solidFill>
                    <a:srgbClr val="0078D4"/>
                  </a:solidFill>
                  <a:latin typeface="Segoe UI" panose="020B0502040204020203" pitchFamily="34" charset="0"/>
                  <a:cs typeface="Segoe UI" panose="020B0502040204020203" pitchFamily="34" charset="0"/>
                </a:rPr>
                <a:t> migration milestones completed</a:t>
              </a:r>
              <a:endParaRPr lang="da-DK" sz="1428">
                <a:solidFill>
                  <a:srgbClr val="000000"/>
                </a:solidFill>
                <a:latin typeface="Segoe UI" panose="020B0502040204020203" pitchFamily="34" charset="0"/>
                <a:cs typeface="Segoe UI" panose="020B0502040204020203" pitchFamily="34" charset="0"/>
              </a:endParaRPr>
            </a:p>
          </p:txBody>
        </p:sp>
        <p:cxnSp>
          <p:nvCxnSpPr>
            <p:cNvPr id="19" name="Straight Connector 18">
              <a:extLst>
                <a:ext uri="{FF2B5EF4-FFF2-40B4-BE49-F238E27FC236}">
                  <a16:creationId xmlns:a16="http://schemas.microsoft.com/office/drawing/2014/main" id="{D508498F-4B48-480C-865A-4955807688FB}"/>
                </a:ext>
              </a:extLst>
            </p:cNvPr>
            <p:cNvCxnSpPr>
              <a:cxnSpLocks/>
            </p:cNvCxnSpPr>
            <p:nvPr/>
          </p:nvCxnSpPr>
          <p:spPr>
            <a:xfrm flipV="1">
              <a:off x="9235141" y="3797474"/>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B27188-10A6-492C-AC37-E8808A926A4E}"/>
                </a:ext>
              </a:extLst>
            </p:cNvPr>
            <p:cNvSpPr txBox="1"/>
            <p:nvPr/>
          </p:nvSpPr>
          <p:spPr>
            <a:xfrm>
              <a:off x="8312024" y="4355997"/>
              <a:ext cx="2175049" cy="542476"/>
            </a:xfrm>
            <a:prstGeom prst="rect">
              <a:avLst/>
            </a:prstGeom>
            <a:noFill/>
          </p:spPr>
          <p:txBody>
            <a:bodyPr wrap="square">
              <a:spAutoFit/>
            </a:bodyPr>
            <a:lstStyle/>
            <a:p>
              <a:r>
                <a:rPr lang="da-DK" sz="1428">
                  <a:solidFill>
                    <a:srgbClr val="000000"/>
                  </a:solidFill>
                  <a:latin typeface="Segoe UI" panose="020B0502040204020203" pitchFamily="34" charset="0"/>
                  <a:cs typeface="Segoe UI" panose="020B0502040204020203" pitchFamily="34" charset="0"/>
                </a:rPr>
                <a:t>Full-scale </a:t>
              </a:r>
              <a:r>
                <a:rPr lang="da-DK" sz="1428" b="1">
                  <a:solidFill>
                    <a:srgbClr val="0078D4"/>
                  </a:solidFill>
                  <a:latin typeface="Segoe UI" panose="020B0502040204020203" pitchFamily="34" charset="0"/>
                  <a:cs typeface="Segoe UI" panose="020B0502040204020203" pitchFamily="34" charset="0"/>
                </a:rPr>
                <a:t>migration plan </a:t>
              </a:r>
              <a:r>
                <a:rPr lang="da-DK" sz="1428">
                  <a:solidFill>
                    <a:srgbClr val="000000"/>
                  </a:solidFill>
                  <a:latin typeface="Segoe UI" panose="020B0502040204020203" pitchFamily="34" charset="0"/>
                  <a:cs typeface="Segoe UI" panose="020B0502040204020203" pitchFamily="34" charset="0"/>
                </a:rPr>
                <a:t>resumed</a:t>
              </a:r>
            </a:p>
          </p:txBody>
        </p:sp>
        <p:cxnSp>
          <p:nvCxnSpPr>
            <p:cNvPr id="39" name="Straight Connector 38">
              <a:extLst>
                <a:ext uri="{FF2B5EF4-FFF2-40B4-BE49-F238E27FC236}">
                  <a16:creationId xmlns:a16="http://schemas.microsoft.com/office/drawing/2014/main" id="{C7BECEDE-6835-4664-BCBE-C50EFF84DCA8}"/>
                </a:ext>
              </a:extLst>
            </p:cNvPr>
            <p:cNvCxnSpPr>
              <a:cxnSpLocks/>
            </p:cNvCxnSpPr>
            <p:nvPr/>
          </p:nvCxnSpPr>
          <p:spPr>
            <a:xfrm flipV="1">
              <a:off x="11339741" y="2987917"/>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A28FE0C-6C04-44BF-8946-CA08DE0AD5DB}"/>
                </a:ext>
              </a:extLst>
            </p:cNvPr>
            <p:cNvSpPr txBox="1"/>
            <p:nvPr/>
          </p:nvSpPr>
          <p:spPr>
            <a:xfrm>
              <a:off x="10188619" y="2268400"/>
              <a:ext cx="1965232" cy="542476"/>
            </a:xfrm>
            <a:prstGeom prst="rect">
              <a:avLst/>
            </a:prstGeom>
            <a:noFill/>
          </p:spPr>
          <p:txBody>
            <a:bodyPr wrap="square">
              <a:spAutoFit/>
            </a:bodyPr>
            <a:lstStyle/>
            <a:p>
              <a:r>
                <a:rPr lang="en-US" sz="1428" b="1" dirty="0">
                  <a:solidFill>
                    <a:srgbClr val="0078D4"/>
                  </a:solidFill>
                  <a:latin typeface="Segoe UI" panose="020B0502040204020203" pitchFamily="34" charset="0"/>
                  <a:cs typeface="Segoe UI" panose="020B0502040204020203" pitchFamily="34" charset="0"/>
                </a:rPr>
                <a:t>Additional </a:t>
              </a:r>
              <a:r>
                <a:rPr lang="en-US" sz="1428" dirty="0">
                  <a:solidFill>
                    <a:srgbClr val="000000"/>
                  </a:solidFill>
                  <a:latin typeface="Segoe UI" panose="020B0502040204020203" pitchFamily="34" charset="0"/>
                  <a:cs typeface="Segoe UI" panose="020B0502040204020203" pitchFamily="34" charset="0"/>
                </a:rPr>
                <a:t>migration and new </a:t>
              </a:r>
              <a:r>
                <a:rPr lang="en-US" sz="1428" b="1" dirty="0">
                  <a:solidFill>
                    <a:srgbClr val="0078D4"/>
                  </a:solidFill>
                  <a:latin typeface="Segoe UI" panose="020B0502040204020203" pitchFamily="34" charset="0"/>
                  <a:cs typeface="Segoe UI" panose="020B0502040204020203" pitchFamily="34" charset="0"/>
                </a:rPr>
                <a:t>projects </a:t>
              </a:r>
              <a:endParaRPr lang="en-US" sz="1428" dirty="0">
                <a:solidFill>
                  <a:srgbClr val="000000"/>
                </a:solidFill>
                <a:latin typeface="Segoe UI" panose="020B0502040204020203" pitchFamily="34" charset="0"/>
                <a:cs typeface="Segoe UI" panose="020B0502040204020203" pitchFamily="34" charset="0"/>
              </a:endParaRPr>
            </a:p>
          </p:txBody>
        </p:sp>
        <p:cxnSp>
          <p:nvCxnSpPr>
            <p:cNvPr id="43" name="Straight Connector 42">
              <a:extLst>
                <a:ext uri="{FF2B5EF4-FFF2-40B4-BE49-F238E27FC236}">
                  <a16:creationId xmlns:a16="http://schemas.microsoft.com/office/drawing/2014/main" id="{58E7A563-1C4F-49DC-BA65-6CA9E3E5D73B}"/>
                </a:ext>
              </a:extLst>
            </p:cNvPr>
            <p:cNvCxnSpPr>
              <a:cxnSpLocks/>
            </p:cNvCxnSpPr>
            <p:nvPr/>
          </p:nvCxnSpPr>
          <p:spPr>
            <a:xfrm flipV="1">
              <a:off x="4717892" y="2994028"/>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75D8D6D-9BE6-420F-B6C3-E8B7A44B8687}"/>
                </a:ext>
              </a:extLst>
            </p:cNvPr>
            <p:cNvSpPr txBox="1"/>
            <p:nvPr/>
          </p:nvSpPr>
          <p:spPr>
            <a:xfrm>
              <a:off x="3430050" y="2373419"/>
              <a:ext cx="2252231" cy="542476"/>
            </a:xfrm>
            <a:prstGeom prst="rect">
              <a:avLst/>
            </a:prstGeom>
            <a:noFill/>
          </p:spPr>
          <p:txBody>
            <a:bodyPr wrap="square">
              <a:spAutoFit/>
            </a:bodyPr>
            <a:lstStyle/>
            <a:p>
              <a:r>
                <a:rPr lang="da-DK" sz="1428" b="1">
                  <a:solidFill>
                    <a:srgbClr val="0078D4"/>
                  </a:solidFill>
                  <a:latin typeface="Segoe UI" panose="020B0502040204020203" pitchFamily="34" charset="0"/>
                  <a:cs typeface="Segoe UI" panose="020B0502040204020203" pitchFamily="34" charset="0"/>
                </a:rPr>
                <a:t>Vision agreed on</a:t>
              </a:r>
              <a:r>
                <a:rPr lang="da-DK" sz="1428">
                  <a:solidFill>
                    <a:srgbClr val="000000"/>
                  </a:solidFill>
                  <a:latin typeface="Segoe UI" panose="020B0502040204020203" pitchFamily="34" charset="0"/>
                  <a:cs typeface="Segoe UI" panose="020B0502040204020203" pitchFamily="34" charset="0"/>
                </a:rPr>
                <a:t> and implementation to start</a:t>
              </a:r>
            </a:p>
          </p:txBody>
        </p:sp>
      </p:grpSp>
    </p:spTree>
    <p:custDataLst>
      <p:tags r:id="rId1"/>
    </p:custDataLst>
    <p:extLst>
      <p:ext uri="{BB962C8B-B14F-4D97-AF65-F5344CB8AC3E}">
        <p14:creationId xmlns:p14="http://schemas.microsoft.com/office/powerpoint/2010/main" val="614386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1000"/>
                                        <p:tgtEl>
                                          <p:spTgt spid="46"/>
                                        </p:tgtEl>
                                      </p:cBhvr>
                                    </p:animEffect>
                                  </p:childTnLst>
                                </p:cTn>
                              </p:par>
                              <p:par>
                                <p:cTn id="12" presetID="22" presetClass="entr" presetSubtype="8" fill="hold" nodeType="with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8EEEE-2D0A-465A-B721-8C2230113F1C}"/>
              </a:ext>
            </a:extLst>
          </p:cNvPr>
          <p:cNvPicPr>
            <a:picLocks noChangeAspect="1"/>
          </p:cNvPicPr>
          <p:nvPr/>
        </p:nvPicPr>
        <p:blipFill>
          <a:blip r:embed="rId2"/>
          <a:stretch>
            <a:fillRect/>
          </a:stretch>
        </p:blipFill>
        <p:spPr>
          <a:xfrm>
            <a:off x="1764" y="89794"/>
            <a:ext cx="12434711" cy="6814935"/>
          </a:xfrm>
          <a:prstGeom prst="rect">
            <a:avLst/>
          </a:prstGeom>
        </p:spPr>
      </p:pic>
    </p:spTree>
    <p:extLst>
      <p:ext uri="{BB962C8B-B14F-4D97-AF65-F5344CB8AC3E}">
        <p14:creationId xmlns:p14="http://schemas.microsoft.com/office/powerpoint/2010/main" val="31255248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4CDC5A-63ED-4383-A333-EA97CD0FF202}"/>
              </a:ext>
            </a:extLst>
          </p:cNvPr>
          <p:cNvPicPr>
            <a:picLocks noChangeAspect="1"/>
          </p:cNvPicPr>
          <p:nvPr/>
        </p:nvPicPr>
        <p:blipFill rotWithShape="1">
          <a:blip r:embed="rId2"/>
          <a:srcRect b="4491"/>
          <a:stretch/>
        </p:blipFill>
        <p:spPr>
          <a:xfrm>
            <a:off x="882" y="157043"/>
            <a:ext cx="12434711" cy="6680441"/>
          </a:xfrm>
          <a:prstGeom prst="rect">
            <a:avLst/>
          </a:prstGeom>
        </p:spPr>
      </p:pic>
    </p:spTree>
    <p:extLst>
      <p:ext uri="{BB962C8B-B14F-4D97-AF65-F5344CB8AC3E}">
        <p14:creationId xmlns:p14="http://schemas.microsoft.com/office/powerpoint/2010/main" val="37401549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614B6F-A3B4-4EAC-97E2-78AE3209F1FC}"/>
              </a:ext>
            </a:extLst>
          </p:cNvPr>
          <p:cNvPicPr>
            <a:picLocks noChangeAspect="1"/>
          </p:cNvPicPr>
          <p:nvPr/>
        </p:nvPicPr>
        <p:blipFill rotWithShape="1">
          <a:blip r:embed="rId2"/>
          <a:srcRect t="1227" b="3878"/>
          <a:stretch/>
        </p:blipFill>
        <p:spPr>
          <a:xfrm>
            <a:off x="882" y="178482"/>
            <a:ext cx="12434711" cy="6637563"/>
          </a:xfrm>
          <a:prstGeom prst="rect">
            <a:avLst/>
          </a:prstGeom>
        </p:spPr>
      </p:pic>
    </p:spTree>
    <p:extLst>
      <p:ext uri="{BB962C8B-B14F-4D97-AF65-F5344CB8AC3E}">
        <p14:creationId xmlns:p14="http://schemas.microsoft.com/office/powerpoint/2010/main" val="259396221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398CD-B19D-4252-936E-2A6C6E8A4D9A}"/>
              </a:ext>
            </a:extLst>
          </p:cNvPr>
          <p:cNvPicPr>
            <a:picLocks noChangeAspect="1"/>
          </p:cNvPicPr>
          <p:nvPr/>
        </p:nvPicPr>
        <p:blipFill rotWithShape="1">
          <a:blip r:embed="rId2"/>
          <a:srcRect b="5594"/>
          <a:stretch/>
        </p:blipFill>
        <p:spPr>
          <a:xfrm>
            <a:off x="882" y="195632"/>
            <a:ext cx="12434711" cy="6603260"/>
          </a:xfrm>
          <a:prstGeom prst="rect">
            <a:avLst/>
          </a:prstGeom>
        </p:spPr>
      </p:pic>
    </p:spTree>
    <p:extLst>
      <p:ext uri="{BB962C8B-B14F-4D97-AF65-F5344CB8AC3E}">
        <p14:creationId xmlns:p14="http://schemas.microsoft.com/office/powerpoint/2010/main" val="37341969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D159060D-0092-404C-BFD7-0956A7324A0E}"/>
              </a:ext>
            </a:extLst>
          </p:cNvPr>
          <p:cNvSpPr txBox="1">
            <a:spLocks/>
          </p:cNvSpPr>
          <p:nvPr/>
        </p:nvSpPr>
        <p:spPr>
          <a:xfrm>
            <a:off x="394651" y="2323151"/>
            <a:ext cx="4949797" cy="757521"/>
          </a:xfrm>
          <a:prstGeom prst="rect">
            <a:avLst/>
          </a:prstGeom>
        </p:spPr>
        <p:txBody>
          <a:bodyPr lIns="124347" tIns="62174" rIns="124347" bIns="62174"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720" dirty="0">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F064BF8D-7F46-AA47-ABB7-3B22378ED9E9}"/>
              </a:ext>
            </a:extLst>
          </p:cNvPr>
          <p:cNvSpPr txBox="1">
            <a:spLocks/>
          </p:cNvSpPr>
          <p:nvPr/>
        </p:nvSpPr>
        <p:spPr>
          <a:xfrm>
            <a:off x="396716" y="2651819"/>
            <a:ext cx="8549591" cy="3823192"/>
          </a:xfrm>
          <a:prstGeom prst="rect">
            <a:avLst/>
          </a:prstGeom>
        </p:spPr>
        <p:txBody>
          <a:bodyPr lIns="124347" tIns="62174" rIns="124347" bIns="62174"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904" dirty="0">
              <a:latin typeface="Calibri"/>
              <a:ea typeface="+mn-lt"/>
              <a:cs typeface="Calibri"/>
            </a:endParaRPr>
          </a:p>
          <a:p>
            <a:endParaRPr lang="en-US" sz="1904" dirty="0">
              <a:latin typeface="Calibri"/>
              <a:ea typeface="+mn-lt"/>
              <a:cs typeface="Calibri"/>
            </a:endParaRPr>
          </a:p>
        </p:txBody>
      </p:sp>
      <p:pic>
        <p:nvPicPr>
          <p:cNvPr id="3" name="Picture 2" descr="Diagram&#10;&#10;Description automatically generated">
            <a:extLst>
              <a:ext uri="{FF2B5EF4-FFF2-40B4-BE49-F238E27FC236}">
                <a16:creationId xmlns:a16="http://schemas.microsoft.com/office/drawing/2014/main" id="{46355DC6-A83A-4C8D-9354-33E9C963BA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4482" y="-7553"/>
            <a:ext cx="10105953" cy="6994525"/>
          </a:xfrm>
          <a:prstGeom prst="rect">
            <a:avLst/>
          </a:prstGeom>
        </p:spPr>
      </p:pic>
    </p:spTree>
    <p:extLst>
      <p:ext uri="{BB962C8B-B14F-4D97-AF65-F5344CB8AC3E}">
        <p14:creationId xmlns:p14="http://schemas.microsoft.com/office/powerpoint/2010/main" val="1353251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3D5B4ECE-3F32-4F1D-AA23-A144FD5D8976}"/>
              </a:ext>
            </a:extLst>
          </p:cNvPr>
          <p:cNvSpPr>
            <a:spLocks noGrp="1"/>
          </p:cNvSpPr>
          <p:nvPr>
            <p:ph type="title"/>
          </p:nvPr>
        </p:nvSpPr>
        <p:spPr/>
        <p:txBody>
          <a:bodyPr/>
          <a:lstStyle/>
          <a:p>
            <a:r>
              <a:rPr lang="en-US" dirty="0"/>
              <a:t>Demo </a:t>
            </a:r>
            <a:br>
              <a:rPr lang="en-US" dirty="0"/>
            </a:br>
            <a:br>
              <a:rPr lang="en-US" dirty="0"/>
            </a:br>
            <a:br>
              <a:rPr lang="en-US" dirty="0"/>
            </a:br>
            <a:r>
              <a:rPr lang="en-US" sz="3200" dirty="0">
                <a:solidFill>
                  <a:schemeClr val="tx1">
                    <a:lumMod val="75000"/>
                  </a:schemeClr>
                </a:solidFill>
              </a:rPr>
              <a:t>Start with Enterprise Scale ARM Templates</a:t>
            </a:r>
            <a:endParaRPr lang="en-US" sz="1600" dirty="0">
              <a:solidFill>
                <a:schemeClr val="tx1">
                  <a:lumMod val="75000"/>
                </a:schemeClr>
              </a:solidFill>
            </a:endParaRPr>
          </a:p>
        </p:txBody>
      </p:sp>
    </p:spTree>
    <p:extLst>
      <p:ext uri="{BB962C8B-B14F-4D97-AF65-F5344CB8AC3E}">
        <p14:creationId xmlns:p14="http://schemas.microsoft.com/office/powerpoint/2010/main" val="39985084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465138" y="494334"/>
            <a:ext cx="11533187" cy="830262"/>
          </a:xfrm>
        </p:spPr>
        <p:txBody>
          <a:bodyPr/>
          <a:lstStyle/>
          <a:p>
            <a:r>
              <a:rPr lang="en-US" dirty="0">
                <a:solidFill>
                  <a:schemeClr val="tx2"/>
                </a:solidFill>
              </a:rPr>
              <a:t>Enterprise-scale Reference Implementation: </a:t>
            </a:r>
            <a:br>
              <a:rPr lang="en-US" dirty="0"/>
            </a:br>
            <a:r>
              <a:rPr lang="en-US" dirty="0"/>
              <a:t>Unblock &amp; Accelerate to Production</a:t>
            </a:r>
            <a:endParaRPr lang="en-GB" dirty="0"/>
          </a:p>
        </p:txBody>
      </p:sp>
      <p:sp>
        <p:nvSpPr>
          <p:cNvPr id="27" name="Text Placeholder 26">
            <a:extLst>
              <a:ext uri="{FF2B5EF4-FFF2-40B4-BE49-F238E27FC236}">
                <a16:creationId xmlns:a16="http://schemas.microsoft.com/office/drawing/2014/main" id="{E2B4586C-11DE-4444-8D89-2AFA5FC06F1D}"/>
              </a:ext>
            </a:extLst>
          </p:cNvPr>
          <p:cNvSpPr>
            <a:spLocks noGrp="1"/>
          </p:cNvSpPr>
          <p:nvPr>
            <p:ph type="body" sz="quarter" idx="10"/>
          </p:nvPr>
        </p:nvSpPr>
        <p:spPr>
          <a:xfrm>
            <a:off x="438150" y="1288647"/>
            <a:ext cx="11239500" cy="695325"/>
          </a:xfrm>
        </p:spPr>
        <p:txBody>
          <a:bodyPr/>
          <a:lstStyle/>
          <a:p>
            <a:r>
              <a:rPr lang="en-US" dirty="0"/>
              <a:t>1st Party reference implementation of Enterprise-scale</a:t>
            </a:r>
          </a:p>
        </p:txBody>
      </p:sp>
      <p:sp>
        <p:nvSpPr>
          <p:cNvPr id="8" name="Rectangle 7">
            <a:extLst>
              <a:ext uri="{FF2B5EF4-FFF2-40B4-BE49-F238E27FC236}">
                <a16:creationId xmlns:a16="http://schemas.microsoft.com/office/drawing/2014/main" id="{4C5458F4-1792-4CFD-BF09-68EC884B1653}"/>
              </a:ext>
            </a:extLst>
          </p:cNvPr>
          <p:cNvSpPr/>
          <p:nvPr/>
        </p:nvSpPr>
        <p:spPr>
          <a:xfrm>
            <a:off x="8376862" y="2232744"/>
            <a:ext cx="3458260" cy="43059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9" name="Rectangle 8">
            <a:extLst>
              <a:ext uri="{FF2B5EF4-FFF2-40B4-BE49-F238E27FC236}">
                <a16:creationId xmlns:a16="http://schemas.microsoft.com/office/drawing/2014/main" id="{7C0242E6-50EB-400E-BA93-EC2BC60FCAC9}"/>
              </a:ext>
            </a:extLst>
          </p:cNvPr>
          <p:cNvSpPr/>
          <p:nvPr/>
        </p:nvSpPr>
        <p:spPr>
          <a:xfrm>
            <a:off x="4315789" y="2232744"/>
            <a:ext cx="3824835" cy="43059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0" name="Rectangle 9">
            <a:extLst>
              <a:ext uri="{FF2B5EF4-FFF2-40B4-BE49-F238E27FC236}">
                <a16:creationId xmlns:a16="http://schemas.microsoft.com/office/drawing/2014/main" id="{32D20DF8-86F7-4CE5-BCF1-0719B18D9A8D}"/>
              </a:ext>
            </a:extLst>
          </p:cNvPr>
          <p:cNvSpPr/>
          <p:nvPr/>
        </p:nvSpPr>
        <p:spPr>
          <a:xfrm>
            <a:off x="600855" y="2232744"/>
            <a:ext cx="3478402" cy="43059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1" name="Rectangle 10">
            <a:extLst>
              <a:ext uri="{FF2B5EF4-FFF2-40B4-BE49-F238E27FC236}">
                <a16:creationId xmlns:a16="http://schemas.microsoft.com/office/drawing/2014/main" id="{57BA8DE3-CF4F-42A7-859A-95A5FD84341E}"/>
              </a:ext>
            </a:extLst>
          </p:cNvPr>
          <p:cNvSpPr/>
          <p:nvPr/>
        </p:nvSpPr>
        <p:spPr>
          <a:xfrm>
            <a:off x="4315792" y="2232744"/>
            <a:ext cx="3824835" cy="1014193"/>
          </a:xfrm>
          <a:prstGeom prst="rect">
            <a:avLst/>
          </a:prstGeom>
          <a:solidFill>
            <a:schemeClr val="tx2"/>
          </a:solidFill>
          <a:ln>
            <a:noFill/>
          </a:ln>
          <a:effectLst>
            <a:outerShdw blurRad="127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630" rtlCol="0" anchor="ctr"/>
          <a:lstStyle/>
          <a:p>
            <a:pPr algn="ctr" defTabSz="931935" fontAlgn="base">
              <a:lnSpc>
                <a:spcPct val="90000"/>
              </a:lnSpc>
              <a:spcBef>
                <a:spcPct val="0"/>
              </a:spcBef>
              <a:spcAft>
                <a:spcPct val="0"/>
              </a:spcAft>
              <a:defRPr/>
            </a:pPr>
            <a:endParaRPr lang="en-US" sz="1632" kern="0">
              <a:solidFill>
                <a:srgbClr val="FFFFFF"/>
              </a:solidFill>
              <a:latin typeface="Segoe UI"/>
              <a:cs typeface="Segoe UI"/>
            </a:endParaRPr>
          </a:p>
        </p:txBody>
      </p:sp>
      <p:sp>
        <p:nvSpPr>
          <p:cNvPr id="12" name="Rectangle 11">
            <a:extLst>
              <a:ext uri="{FF2B5EF4-FFF2-40B4-BE49-F238E27FC236}">
                <a16:creationId xmlns:a16="http://schemas.microsoft.com/office/drawing/2014/main" id="{B419FC88-EFE6-4876-8527-71763F07BC01}"/>
              </a:ext>
            </a:extLst>
          </p:cNvPr>
          <p:cNvSpPr/>
          <p:nvPr/>
        </p:nvSpPr>
        <p:spPr>
          <a:xfrm>
            <a:off x="8371646" y="2232744"/>
            <a:ext cx="3463958" cy="1014193"/>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tIns="46630" rtlCol="0" anchor="ctr"/>
          <a:lstStyle/>
          <a:p>
            <a:pPr algn="ctr" defTabSz="931935" fontAlgn="base">
              <a:lnSpc>
                <a:spcPct val="90000"/>
              </a:lnSpc>
              <a:spcBef>
                <a:spcPct val="0"/>
              </a:spcBef>
              <a:spcAft>
                <a:spcPct val="0"/>
              </a:spcAft>
              <a:defRPr/>
            </a:pPr>
            <a:endParaRPr lang="en-US" kern="0">
              <a:solidFill>
                <a:srgbClr val="FFFFFF"/>
              </a:solidFill>
              <a:latin typeface="Segoe UI"/>
            </a:endParaRPr>
          </a:p>
        </p:txBody>
      </p:sp>
      <p:graphicFrame>
        <p:nvGraphicFramePr>
          <p:cNvPr id="13" name="Table 12">
            <a:extLst>
              <a:ext uri="{FF2B5EF4-FFF2-40B4-BE49-F238E27FC236}">
                <a16:creationId xmlns:a16="http://schemas.microsoft.com/office/drawing/2014/main" id="{8FC95DC8-8B22-416F-95A4-9890A345D7E3}"/>
              </a:ext>
            </a:extLst>
          </p:cNvPr>
          <p:cNvGraphicFramePr>
            <a:graphicFrameLocks noGrp="1"/>
          </p:cNvGraphicFramePr>
          <p:nvPr>
            <p:extLst>
              <p:ext uri="{D42A27DB-BD31-4B8C-83A1-F6EECF244321}">
                <p14:modId xmlns:p14="http://schemas.microsoft.com/office/powerpoint/2010/main" val="1106026245"/>
              </p:ext>
            </p:extLst>
          </p:nvPr>
        </p:nvGraphicFramePr>
        <p:xfrm>
          <a:off x="600855" y="3246936"/>
          <a:ext cx="3483918" cy="3291750"/>
        </p:xfrm>
        <a:graphic>
          <a:graphicData uri="http://schemas.openxmlformats.org/drawingml/2006/table">
            <a:tbl>
              <a:tblPr firstRow="1" bandRow="1"/>
              <a:tblGrid>
                <a:gridCol w="3483918">
                  <a:extLst>
                    <a:ext uri="{9D8B030D-6E8A-4147-A177-3AD203B41FA5}">
                      <a16:colId xmlns:a16="http://schemas.microsoft.com/office/drawing/2014/main" val="2878942626"/>
                    </a:ext>
                  </a:extLst>
                </a:gridCol>
              </a:tblGrid>
              <a:tr h="81985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Segoe UI"/>
                          <a:ea typeface="+mn-ea"/>
                          <a:cs typeface="+mn-cs"/>
                        </a:rPr>
                        <a:t>Git &gt; Commit is now “Az</a:t>
                      </a:r>
                      <a:r>
                        <a:rPr lang="en-US" sz="1400" b="1" kern="1200" baseline="0" dirty="0">
                          <a:solidFill>
                            <a:schemeClr val="tx1"/>
                          </a:solidFill>
                          <a:latin typeface="Segoe UI"/>
                          <a:ea typeface="+mn-ea"/>
                          <a:cs typeface="+mn-cs"/>
                        </a:rPr>
                        <a:t> Deploy”</a:t>
                      </a:r>
                      <a:endParaRPr lang="en-US" sz="1400" b="1" kern="1200" dirty="0">
                        <a:solidFill>
                          <a:schemeClr val="tx1"/>
                        </a:solidFill>
                        <a:latin typeface="Segoe UI"/>
                        <a:ea typeface="+mn-ea"/>
                        <a:cs typeface="+mn-cs"/>
                      </a:endParaRPr>
                    </a:p>
                  </a:txBody>
                  <a:tcPr marL="93260" marR="91427" marT="46630" marB="4663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8942793"/>
                  </a:ext>
                </a:extLst>
              </a:tr>
              <a:tr h="8198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Git repository scoped at customer</a:t>
                      </a:r>
                      <a:br>
                        <a:rPr lang="en-GB" sz="1400" dirty="0">
                          <a:solidFill>
                            <a:schemeClr val="tx1"/>
                          </a:solidFill>
                        </a:rPr>
                      </a:br>
                      <a:r>
                        <a:rPr lang="en-GB" sz="1400" dirty="0">
                          <a:solidFill>
                            <a:schemeClr val="tx1"/>
                          </a:solidFill>
                        </a:rPr>
                        <a:t>AAD tenant for all Azure infrastructure</a:t>
                      </a: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747994"/>
                  </a:ext>
                </a:extLst>
              </a:tr>
              <a:tr h="83218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Discover the existing</a:t>
                      </a:r>
                      <a:br>
                        <a:rPr lang="en-US" sz="1400" dirty="0">
                          <a:solidFill>
                            <a:schemeClr val="tx1"/>
                          </a:solidFill>
                        </a:rPr>
                      </a:br>
                      <a:r>
                        <a:rPr lang="en-US" sz="1400" dirty="0">
                          <a:solidFill>
                            <a:schemeClr val="tx1"/>
                          </a:solidFill>
                        </a:rPr>
                        <a:t>Azure environment as-is</a:t>
                      </a: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0594924"/>
                  </a:ext>
                </a:extLst>
              </a:tr>
              <a:tr h="8198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Turn on the lights for</a:t>
                      </a:r>
                      <a:br>
                        <a:rPr lang="en-US" sz="1400" dirty="0">
                          <a:solidFill>
                            <a:schemeClr val="tx1"/>
                          </a:solidFill>
                        </a:rPr>
                      </a:br>
                      <a:r>
                        <a:rPr lang="en-US" sz="1400" dirty="0">
                          <a:solidFill>
                            <a:schemeClr val="tx1"/>
                          </a:solidFill>
                        </a:rPr>
                        <a:t>existing resources &amp; configuration</a:t>
                      </a: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945168"/>
                  </a:ext>
                </a:extLst>
              </a:tr>
            </a:tbl>
          </a:graphicData>
        </a:graphic>
      </p:graphicFrame>
      <p:sp>
        <p:nvSpPr>
          <p:cNvPr id="14" name="Rectangle 13">
            <a:extLst>
              <a:ext uri="{FF2B5EF4-FFF2-40B4-BE49-F238E27FC236}">
                <a16:creationId xmlns:a16="http://schemas.microsoft.com/office/drawing/2014/main" id="{6AE409F0-0194-4291-9903-1E40FA3C11CB}"/>
              </a:ext>
            </a:extLst>
          </p:cNvPr>
          <p:cNvSpPr/>
          <p:nvPr/>
        </p:nvSpPr>
        <p:spPr>
          <a:xfrm>
            <a:off x="601348" y="2232744"/>
            <a:ext cx="3483426" cy="1014193"/>
          </a:xfrm>
          <a:prstGeom prst="rect">
            <a:avLst/>
          </a:prstGeom>
          <a:solidFill>
            <a:schemeClr val="tx2"/>
          </a:solidFill>
          <a:ln/>
        </p:spPr>
        <p:style>
          <a:lnRef idx="3">
            <a:schemeClr val="lt1"/>
          </a:lnRef>
          <a:fillRef idx="1">
            <a:schemeClr val="dk1"/>
          </a:fillRef>
          <a:effectRef idx="1">
            <a:schemeClr val="dk1"/>
          </a:effectRef>
          <a:fontRef idx="minor">
            <a:schemeClr val="lt1"/>
          </a:fontRef>
        </p:style>
        <p:txBody>
          <a:bodyPr tIns="46630" rtlCol="0" anchor="ctr"/>
          <a:lstStyle/>
          <a:p>
            <a:pPr algn="ctr" defTabSz="931935" fontAlgn="base">
              <a:lnSpc>
                <a:spcPct val="90000"/>
              </a:lnSpc>
              <a:spcBef>
                <a:spcPct val="0"/>
              </a:spcBef>
              <a:spcAft>
                <a:spcPct val="0"/>
              </a:spcAft>
              <a:defRPr/>
            </a:pPr>
            <a:endParaRPr lang="en-US" kern="0">
              <a:solidFill>
                <a:srgbClr val="FFFFFF"/>
              </a:solidFill>
              <a:latin typeface="Segoe UI"/>
            </a:endParaRPr>
          </a:p>
        </p:txBody>
      </p:sp>
      <p:grpSp>
        <p:nvGrpSpPr>
          <p:cNvPr id="54" name="Group 53">
            <a:extLst>
              <a:ext uri="{FF2B5EF4-FFF2-40B4-BE49-F238E27FC236}">
                <a16:creationId xmlns:a16="http://schemas.microsoft.com/office/drawing/2014/main" id="{888E1668-8FAC-47B1-A985-1F41CE4F3D6E}"/>
              </a:ext>
            </a:extLst>
          </p:cNvPr>
          <p:cNvGrpSpPr/>
          <p:nvPr/>
        </p:nvGrpSpPr>
        <p:grpSpPr>
          <a:xfrm>
            <a:off x="4182427" y="1874723"/>
            <a:ext cx="4073708" cy="4919958"/>
            <a:chOff x="4099927" y="2137025"/>
            <a:chExt cx="3994194" cy="4438153"/>
          </a:xfrm>
        </p:grpSpPr>
        <p:cxnSp>
          <p:nvCxnSpPr>
            <p:cNvPr id="15" name="Straight Connector 14">
              <a:extLst>
                <a:ext uri="{FF2B5EF4-FFF2-40B4-BE49-F238E27FC236}">
                  <a16:creationId xmlns:a16="http://schemas.microsoft.com/office/drawing/2014/main" id="{EAD424A6-6665-425D-B0B5-269F26EA285B}"/>
                </a:ext>
              </a:extLst>
            </p:cNvPr>
            <p:cNvCxnSpPr>
              <a:cxnSpLocks/>
            </p:cNvCxnSpPr>
            <p:nvPr/>
          </p:nvCxnSpPr>
          <p:spPr>
            <a:xfrm>
              <a:off x="4099927" y="2137025"/>
              <a:ext cx="17508" cy="44257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FB5091-C9D0-4FB9-A224-D13BC632B5D8}"/>
                </a:ext>
              </a:extLst>
            </p:cNvPr>
            <p:cNvCxnSpPr>
              <a:cxnSpLocks/>
            </p:cNvCxnSpPr>
            <p:nvPr/>
          </p:nvCxnSpPr>
          <p:spPr>
            <a:xfrm>
              <a:off x="8094121" y="2137025"/>
              <a:ext cx="0" cy="443815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17" name="Table 16">
            <a:extLst>
              <a:ext uri="{FF2B5EF4-FFF2-40B4-BE49-F238E27FC236}">
                <a16:creationId xmlns:a16="http://schemas.microsoft.com/office/drawing/2014/main" id="{9B523547-E68F-4705-8EA8-C42273DDD22E}"/>
              </a:ext>
            </a:extLst>
          </p:cNvPr>
          <p:cNvGraphicFramePr>
            <a:graphicFrameLocks noGrp="1"/>
          </p:cNvGraphicFramePr>
          <p:nvPr>
            <p:extLst>
              <p:ext uri="{D42A27DB-BD31-4B8C-83A1-F6EECF244321}">
                <p14:modId xmlns:p14="http://schemas.microsoft.com/office/powerpoint/2010/main" val="1157148849"/>
              </p:ext>
            </p:extLst>
          </p:nvPr>
        </p:nvGraphicFramePr>
        <p:xfrm>
          <a:off x="4315792" y="3240119"/>
          <a:ext cx="3824834" cy="3291753"/>
        </p:xfrm>
        <a:graphic>
          <a:graphicData uri="http://schemas.openxmlformats.org/drawingml/2006/table">
            <a:tbl>
              <a:tblPr firstRow="1" bandRow="1"/>
              <a:tblGrid>
                <a:gridCol w="3824834">
                  <a:extLst>
                    <a:ext uri="{9D8B030D-6E8A-4147-A177-3AD203B41FA5}">
                      <a16:colId xmlns:a16="http://schemas.microsoft.com/office/drawing/2014/main" val="2878942626"/>
                    </a:ext>
                  </a:extLst>
                </a:gridCol>
              </a:tblGrid>
              <a:tr h="806483">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Segoe UI"/>
                          <a:ea typeface="+mn-ea"/>
                          <a:cs typeface="+mn-cs"/>
                        </a:rPr>
                        <a:t>E2E orchestration to deploy</a:t>
                      </a:r>
                    </a:p>
                  </a:txBody>
                  <a:tcPr marL="93260" marR="91427" marT="46630" marB="4663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8942793"/>
                  </a:ext>
                </a:extLst>
              </a:tr>
              <a:tr h="8242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Integrated CI/CD pipeline with File &gt; New</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Regions &amp; Landing</a:t>
                      </a:r>
                      <a:r>
                        <a:rPr lang="en-US" sz="1400" baseline="0" dirty="0">
                          <a:solidFill>
                            <a:schemeClr val="tx1"/>
                          </a:solidFill>
                        </a:rPr>
                        <a:t> Zones i.e. subscriptions</a:t>
                      </a:r>
                      <a:endParaRPr lang="en-US" sz="1400" dirty="0">
                        <a:solidFill>
                          <a:schemeClr val="tx1"/>
                        </a:solidFill>
                      </a:endParaRP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747994"/>
                  </a:ext>
                </a:extLst>
              </a:tr>
              <a:tr h="83668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rtl="0" eaLnBrk="1" fontAlgn="auto" latinLnBrk="0" hangingPunct="1">
                        <a:lnSpc>
                          <a:spcPct val="100000"/>
                        </a:lnSpc>
                        <a:spcBef>
                          <a:spcPts val="0"/>
                        </a:spcBef>
                        <a:spcAft>
                          <a:spcPts val="0"/>
                        </a:spcAft>
                        <a:buFontTx/>
                        <a:buNone/>
                      </a:pPr>
                      <a:r>
                        <a:rPr lang="en-GB" sz="1400" b="0" kern="1200" dirty="0">
                          <a:solidFill>
                            <a:schemeClr val="tx1"/>
                          </a:solidFill>
                          <a:latin typeface="Segoe UI"/>
                          <a:ea typeface="+mn-ea"/>
                          <a:cs typeface="+mn-cs"/>
                        </a:rPr>
                        <a:t>Autonomous Landing Zones –</a:t>
                      </a:r>
                      <a:br>
                        <a:rPr lang="en-GB" sz="1400" b="0" kern="1200" dirty="0">
                          <a:solidFill>
                            <a:schemeClr val="tx1"/>
                          </a:solidFill>
                          <a:latin typeface="Segoe UI"/>
                          <a:ea typeface="+mn-ea"/>
                          <a:cs typeface="+mn-cs"/>
                        </a:rPr>
                      </a:br>
                      <a:r>
                        <a:rPr lang="en-GB" sz="1400" b="0" kern="1200" dirty="0">
                          <a:solidFill>
                            <a:schemeClr val="tx1"/>
                          </a:solidFill>
                          <a:latin typeface="Segoe UI"/>
                          <a:ea typeface="+mn-ea"/>
                          <a:cs typeface="+mn-cs"/>
                        </a:rPr>
                        <a:t>Enforced by Azure Policy in platform</a:t>
                      </a: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0594924"/>
                  </a:ext>
                </a:extLst>
              </a:tr>
              <a:tr h="8242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rtl="0" eaLnBrk="1" fontAlgn="auto" latinLnBrk="0" hangingPunct="1">
                        <a:lnSpc>
                          <a:spcPct val="100000"/>
                        </a:lnSpc>
                        <a:spcBef>
                          <a:spcPts val="0"/>
                        </a:spcBef>
                        <a:spcAft>
                          <a:spcPts val="0"/>
                        </a:spcAft>
                        <a:buFontTx/>
                        <a:buNone/>
                      </a:pPr>
                      <a:r>
                        <a:rPr lang="en-US" sz="1400" kern="1200" dirty="0">
                          <a:solidFill>
                            <a:schemeClr val="tx1"/>
                          </a:solidFill>
                          <a:latin typeface="Segoe UI"/>
                          <a:ea typeface="+mn-ea"/>
                          <a:cs typeface="+mn-cs"/>
                        </a:rPr>
                        <a:t>Azure Engineering &amp;</a:t>
                      </a:r>
                      <a:br>
                        <a:rPr lang="en-US" sz="1400" kern="1200" dirty="0">
                          <a:solidFill>
                            <a:schemeClr val="tx1"/>
                          </a:solidFill>
                          <a:latin typeface="Segoe UI"/>
                          <a:ea typeface="+mn-ea"/>
                          <a:cs typeface="+mn-cs"/>
                        </a:rPr>
                      </a:br>
                      <a:r>
                        <a:rPr lang="en-US" sz="1400" kern="1200" dirty="0">
                          <a:solidFill>
                            <a:schemeClr val="tx1"/>
                          </a:solidFill>
                          <a:latin typeface="Segoe UI"/>
                          <a:ea typeface="+mn-ea"/>
                          <a:cs typeface="+mn-cs"/>
                        </a:rPr>
                        <a:t>platform roadmap aligned</a:t>
                      </a:r>
                      <a:endParaRPr lang="en-US" sz="1400" dirty="0">
                        <a:solidFill>
                          <a:schemeClr val="tx1"/>
                        </a:solidFill>
                        <a:latin typeface="+mn-lt"/>
                      </a:endParaRP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945168"/>
                  </a:ext>
                </a:extLst>
              </a:tr>
            </a:tbl>
          </a:graphicData>
        </a:graphic>
      </p:graphicFrame>
      <p:grpSp>
        <p:nvGrpSpPr>
          <p:cNvPr id="34" name="Group 33">
            <a:extLst>
              <a:ext uri="{FF2B5EF4-FFF2-40B4-BE49-F238E27FC236}">
                <a16:creationId xmlns:a16="http://schemas.microsoft.com/office/drawing/2014/main" id="{BD44CA9D-86F8-4224-841C-9E1FF25D911F}"/>
              </a:ext>
            </a:extLst>
          </p:cNvPr>
          <p:cNvGrpSpPr/>
          <p:nvPr/>
        </p:nvGrpSpPr>
        <p:grpSpPr>
          <a:xfrm>
            <a:off x="3963081" y="1674591"/>
            <a:ext cx="429176" cy="419658"/>
            <a:chOff x="598175" y="2090258"/>
            <a:chExt cx="420799" cy="411467"/>
          </a:xfrm>
        </p:grpSpPr>
        <p:sp>
          <p:nvSpPr>
            <p:cNvPr id="31" name="Oval 30">
              <a:extLst>
                <a:ext uri="{FF2B5EF4-FFF2-40B4-BE49-F238E27FC236}">
                  <a16:creationId xmlns:a16="http://schemas.microsoft.com/office/drawing/2014/main" id="{9FC226DB-AC91-4CC7-A978-F7A53749EDE1}"/>
                </a:ext>
              </a:extLst>
            </p:cNvPr>
            <p:cNvSpPr/>
            <p:nvPr/>
          </p:nvSpPr>
          <p:spPr>
            <a:xfrm>
              <a:off x="607507" y="2090258"/>
              <a:ext cx="411467" cy="411467"/>
            </a:xfrm>
            <a:prstGeom prst="ellipse">
              <a:avLst/>
            </a:prstGeom>
            <a:solidFill>
              <a:schemeClr val="tx2">
                <a:alpha val="9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46083" rIns="0" bIns="186521" numCol="1" spcCol="0" rtlCol="0" fromWordArt="0" anchor="ctr" anchorCtr="0" forceAA="0" compatLnSpc="1">
              <a:prstTxWarp prst="textNoShape">
                <a:avLst/>
              </a:prstTxWarp>
              <a:noAutofit/>
            </a:bodyPr>
            <a:lstStyle/>
            <a:p>
              <a:pPr algn="ctr" defTabSz="932597">
                <a:spcBef>
                  <a:spcPts val="1224"/>
                </a:spcBef>
              </a:pPr>
              <a:endParaRPr lang="en-US" sz="1428">
                <a:solidFill>
                  <a:prstClr val="white"/>
                </a:solidFill>
                <a:latin typeface="Calibri" panose="020F0502020204030204"/>
              </a:endParaRPr>
            </a:p>
          </p:txBody>
        </p:sp>
        <p:sp>
          <p:nvSpPr>
            <p:cNvPr id="33" name="Rectangle 32">
              <a:extLst>
                <a:ext uri="{FF2B5EF4-FFF2-40B4-BE49-F238E27FC236}">
                  <a16:creationId xmlns:a16="http://schemas.microsoft.com/office/drawing/2014/main" id="{EF27A2B3-CB4D-4EDF-AB04-FE5A5C6A3EB7}"/>
                </a:ext>
              </a:extLst>
            </p:cNvPr>
            <p:cNvSpPr/>
            <p:nvPr/>
          </p:nvSpPr>
          <p:spPr>
            <a:xfrm>
              <a:off x="598175" y="2114526"/>
              <a:ext cx="411468" cy="374846"/>
            </a:xfrm>
            <a:prstGeom prst="rect">
              <a:avLst/>
            </a:prstGeom>
          </p:spPr>
          <p:txBody>
            <a:bodyPr wrap="square" anchor="ctr">
              <a:spAutoFit/>
            </a:bodyPr>
            <a:lstStyle/>
            <a:p>
              <a:pPr algn="ctr" defTabSz="1269368">
                <a:lnSpc>
                  <a:spcPct val="90000"/>
                </a:lnSpc>
                <a:spcBef>
                  <a:spcPct val="0"/>
                </a:spcBef>
                <a:spcAft>
                  <a:spcPct val="35000"/>
                </a:spcAft>
                <a:defRPr/>
              </a:pPr>
              <a:r>
                <a:rPr lang="en-US" sz="2040" dirty="0">
                  <a:solidFill>
                    <a:prstClr val="white"/>
                  </a:solidFill>
                  <a:latin typeface="Calibri Light" panose="020F0302020204030204"/>
                </a:rPr>
                <a:t>1</a:t>
              </a:r>
            </a:p>
          </p:txBody>
        </p:sp>
      </p:grpSp>
      <p:grpSp>
        <p:nvGrpSpPr>
          <p:cNvPr id="41" name="Group 40">
            <a:extLst>
              <a:ext uri="{FF2B5EF4-FFF2-40B4-BE49-F238E27FC236}">
                <a16:creationId xmlns:a16="http://schemas.microsoft.com/office/drawing/2014/main" id="{1F042FAA-AE74-4779-8531-17CA4DA129C7}"/>
              </a:ext>
            </a:extLst>
          </p:cNvPr>
          <p:cNvGrpSpPr/>
          <p:nvPr/>
        </p:nvGrpSpPr>
        <p:grpSpPr>
          <a:xfrm>
            <a:off x="8045598" y="1674591"/>
            <a:ext cx="419659" cy="419658"/>
            <a:chOff x="607506" y="2090258"/>
            <a:chExt cx="411468" cy="411467"/>
          </a:xfrm>
        </p:grpSpPr>
        <p:sp>
          <p:nvSpPr>
            <p:cNvPr id="39" name="Oval 38">
              <a:extLst>
                <a:ext uri="{FF2B5EF4-FFF2-40B4-BE49-F238E27FC236}">
                  <a16:creationId xmlns:a16="http://schemas.microsoft.com/office/drawing/2014/main" id="{E3184F05-46C3-492E-9517-5E837A5B42CD}"/>
                </a:ext>
              </a:extLst>
            </p:cNvPr>
            <p:cNvSpPr/>
            <p:nvPr/>
          </p:nvSpPr>
          <p:spPr>
            <a:xfrm>
              <a:off x="607507" y="2090258"/>
              <a:ext cx="411467" cy="411467"/>
            </a:xfrm>
            <a:prstGeom prst="ellipse">
              <a:avLst/>
            </a:prstGeom>
            <a:solidFill>
              <a:schemeClr val="tx2">
                <a:alpha val="9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46083" rIns="0" bIns="186521" numCol="1" spcCol="0" rtlCol="0" fromWordArt="0" anchor="ctr" anchorCtr="0" forceAA="0" compatLnSpc="1">
              <a:prstTxWarp prst="textNoShape">
                <a:avLst/>
              </a:prstTxWarp>
              <a:noAutofit/>
            </a:bodyPr>
            <a:lstStyle/>
            <a:p>
              <a:pPr algn="ctr" defTabSz="932597">
                <a:spcBef>
                  <a:spcPts val="1224"/>
                </a:spcBef>
              </a:pPr>
              <a:endParaRPr lang="en-US" sz="1428">
                <a:solidFill>
                  <a:prstClr val="white"/>
                </a:solidFill>
                <a:latin typeface="Calibri" panose="020F0502020204030204"/>
              </a:endParaRPr>
            </a:p>
          </p:txBody>
        </p:sp>
        <p:sp>
          <p:nvSpPr>
            <p:cNvPr id="40" name="Rectangle 39">
              <a:extLst>
                <a:ext uri="{FF2B5EF4-FFF2-40B4-BE49-F238E27FC236}">
                  <a16:creationId xmlns:a16="http://schemas.microsoft.com/office/drawing/2014/main" id="{52C0ECC3-73AE-4FB9-9472-E031453EB947}"/>
                </a:ext>
              </a:extLst>
            </p:cNvPr>
            <p:cNvSpPr/>
            <p:nvPr/>
          </p:nvSpPr>
          <p:spPr>
            <a:xfrm>
              <a:off x="607506" y="2114526"/>
              <a:ext cx="411468" cy="374846"/>
            </a:xfrm>
            <a:prstGeom prst="rect">
              <a:avLst/>
            </a:prstGeom>
          </p:spPr>
          <p:txBody>
            <a:bodyPr wrap="square" anchor="ctr">
              <a:spAutoFit/>
            </a:bodyPr>
            <a:lstStyle/>
            <a:p>
              <a:pPr algn="ctr" defTabSz="1269368">
                <a:lnSpc>
                  <a:spcPct val="90000"/>
                </a:lnSpc>
                <a:spcBef>
                  <a:spcPct val="0"/>
                </a:spcBef>
                <a:spcAft>
                  <a:spcPct val="35000"/>
                </a:spcAft>
                <a:defRPr/>
              </a:pPr>
              <a:r>
                <a:rPr lang="en-US" sz="2040" dirty="0">
                  <a:solidFill>
                    <a:prstClr val="white"/>
                  </a:solidFill>
                  <a:latin typeface="Calibri Light" panose="020F0302020204030204"/>
                </a:rPr>
                <a:t>2</a:t>
              </a:r>
            </a:p>
          </p:txBody>
        </p:sp>
      </p:grpSp>
      <p:sp>
        <p:nvSpPr>
          <p:cNvPr id="43" name="Book_2" title="Icon of a book and a pencil">
            <a:extLst>
              <a:ext uri="{FF2B5EF4-FFF2-40B4-BE49-F238E27FC236}">
                <a16:creationId xmlns:a16="http://schemas.microsoft.com/office/drawing/2014/main" id="{03A4DE87-00F7-44B8-B63A-6739E0CCC6D3}"/>
              </a:ext>
            </a:extLst>
          </p:cNvPr>
          <p:cNvSpPr>
            <a:spLocks noChangeAspect="1" noEditPoints="1"/>
          </p:cNvSpPr>
          <p:nvPr/>
        </p:nvSpPr>
        <p:spPr bwMode="auto">
          <a:xfrm>
            <a:off x="810247" y="2573508"/>
            <a:ext cx="408611" cy="37298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97">
              <a:defRPr/>
            </a:pPr>
            <a:endParaRPr lang="en-US" sz="1873">
              <a:solidFill>
                <a:srgbClr val="434343"/>
              </a:solidFill>
              <a:latin typeface="Segoe UI"/>
            </a:endParaRPr>
          </a:p>
        </p:txBody>
      </p:sp>
      <p:sp>
        <p:nvSpPr>
          <p:cNvPr id="44" name="Rectangle 43">
            <a:extLst>
              <a:ext uri="{FF2B5EF4-FFF2-40B4-BE49-F238E27FC236}">
                <a16:creationId xmlns:a16="http://schemas.microsoft.com/office/drawing/2014/main" id="{ACB9DA1C-95F0-4945-A778-38287D7B9B66}"/>
              </a:ext>
            </a:extLst>
          </p:cNvPr>
          <p:cNvSpPr/>
          <p:nvPr/>
        </p:nvSpPr>
        <p:spPr>
          <a:xfrm>
            <a:off x="1362912" y="2467105"/>
            <a:ext cx="2583694" cy="612765"/>
          </a:xfrm>
          <a:prstGeom prst="rect">
            <a:avLst/>
          </a:prstGeom>
        </p:spPr>
        <p:txBody>
          <a:bodyPr wrap="square">
            <a:spAutoFit/>
          </a:bodyPr>
          <a:lstStyle/>
          <a:p>
            <a:pPr defTabSz="931935" fontAlgn="base">
              <a:lnSpc>
                <a:spcPct val="90000"/>
              </a:lnSpc>
              <a:spcBef>
                <a:spcPct val="0"/>
              </a:spcBef>
              <a:spcAft>
                <a:spcPct val="0"/>
              </a:spcAft>
              <a:defRPr/>
            </a:pPr>
            <a:r>
              <a:rPr lang="en-US" sz="1836" kern="0" dirty="0">
                <a:solidFill>
                  <a:srgbClr val="FFFFFF"/>
                </a:solidFill>
                <a:latin typeface="Calibri" panose="020F0502020204030204"/>
              </a:rPr>
              <a:t>Git -&gt; Clone -&gt; </a:t>
            </a:r>
            <a:br>
              <a:rPr lang="en-US" sz="1836" kern="0" dirty="0">
                <a:solidFill>
                  <a:srgbClr val="FFFFFF"/>
                </a:solidFill>
                <a:latin typeface="Calibri" panose="020F0502020204030204"/>
              </a:rPr>
            </a:br>
            <a:r>
              <a:rPr lang="en-US" sz="1836" kern="0" dirty="0">
                <a:solidFill>
                  <a:srgbClr val="FFFFFF"/>
                </a:solidFill>
                <a:latin typeface="Calibri" panose="020F0502020204030204"/>
              </a:rPr>
              <a:t>Azure / Enterprise-scale</a:t>
            </a:r>
          </a:p>
        </p:txBody>
      </p:sp>
      <p:sp>
        <p:nvSpPr>
          <p:cNvPr id="47" name="3D" title="Icon of a 3D box with square points on each corner">
            <a:extLst>
              <a:ext uri="{FF2B5EF4-FFF2-40B4-BE49-F238E27FC236}">
                <a16:creationId xmlns:a16="http://schemas.microsoft.com/office/drawing/2014/main" id="{EB61DD5C-694C-4730-B189-66588234C6B4}"/>
              </a:ext>
            </a:extLst>
          </p:cNvPr>
          <p:cNvSpPr>
            <a:spLocks noChangeAspect="1" noEditPoints="1"/>
          </p:cNvSpPr>
          <p:nvPr/>
        </p:nvSpPr>
        <p:spPr bwMode="auto">
          <a:xfrm>
            <a:off x="4529045" y="2545054"/>
            <a:ext cx="348820" cy="37298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97">
              <a:defRPr/>
            </a:pPr>
            <a:endParaRPr lang="en-US" sz="1873">
              <a:solidFill>
                <a:srgbClr val="434343"/>
              </a:solidFill>
              <a:latin typeface="Segoe UI"/>
            </a:endParaRPr>
          </a:p>
        </p:txBody>
      </p:sp>
      <p:sp>
        <p:nvSpPr>
          <p:cNvPr id="48" name="Rectangle 47">
            <a:extLst>
              <a:ext uri="{FF2B5EF4-FFF2-40B4-BE49-F238E27FC236}">
                <a16:creationId xmlns:a16="http://schemas.microsoft.com/office/drawing/2014/main" id="{9A5C47AA-0A31-4099-9A10-42FA8CC215F3}"/>
              </a:ext>
            </a:extLst>
          </p:cNvPr>
          <p:cNvSpPr/>
          <p:nvPr/>
        </p:nvSpPr>
        <p:spPr>
          <a:xfrm>
            <a:off x="4992879" y="2374095"/>
            <a:ext cx="3085130" cy="785741"/>
          </a:xfrm>
          <a:prstGeom prst="rect">
            <a:avLst/>
          </a:prstGeom>
          <a:noFill/>
        </p:spPr>
        <p:txBody>
          <a:bodyPr wrap="square">
            <a:spAutoFit/>
          </a:bodyPr>
          <a:lstStyle/>
          <a:p>
            <a:pPr defTabSz="931935" fontAlgn="base">
              <a:lnSpc>
                <a:spcPct val="90000"/>
              </a:lnSpc>
              <a:spcBef>
                <a:spcPct val="0"/>
              </a:spcBef>
              <a:spcAft>
                <a:spcPct val="0"/>
              </a:spcAft>
              <a:defRPr/>
            </a:pPr>
            <a:r>
              <a:rPr lang="en-US" sz="1632" kern="0" dirty="0">
                <a:solidFill>
                  <a:srgbClr val="FFFFFF"/>
                </a:solidFill>
                <a:latin typeface="Calibri" panose="020F0502020204030204"/>
              </a:rPr>
              <a:t>ARM as orchestrator to declare Goal-state at all 4 scopes:</a:t>
            </a:r>
            <a:r>
              <a:rPr lang="en-US" sz="1632" kern="0" dirty="0">
                <a:solidFill>
                  <a:srgbClr val="FFFFFF"/>
                </a:solidFill>
                <a:latin typeface="Calibri" panose="020F0502020204030204"/>
                <a:cs typeface="Segoe UI"/>
              </a:rPr>
              <a:t> </a:t>
            </a:r>
            <a:r>
              <a:rPr lang="en-US" sz="1632" kern="0" dirty="0">
                <a:solidFill>
                  <a:srgbClr val="FFFFFF"/>
                </a:solidFill>
                <a:latin typeface="Calibri" panose="020F0502020204030204"/>
              </a:rPr>
              <a:t>Tenant &gt; MGs &gt; Subs &gt; RGs</a:t>
            </a:r>
            <a:endParaRPr lang="en-US" sz="1632" kern="0" dirty="0">
              <a:solidFill>
                <a:srgbClr val="FFFFFF"/>
              </a:solidFill>
              <a:latin typeface="Calibri" panose="020F0502020204030204"/>
              <a:cs typeface="Segoe UI"/>
            </a:endParaRPr>
          </a:p>
        </p:txBody>
      </p:sp>
      <p:sp>
        <p:nvSpPr>
          <p:cNvPr id="50" name="magnify" title="Icon of a magnifying glass">
            <a:extLst>
              <a:ext uri="{FF2B5EF4-FFF2-40B4-BE49-F238E27FC236}">
                <a16:creationId xmlns:a16="http://schemas.microsoft.com/office/drawing/2014/main" id="{8C90DF05-6D31-48E7-BEFE-70A068B8D686}"/>
              </a:ext>
            </a:extLst>
          </p:cNvPr>
          <p:cNvSpPr>
            <a:spLocks noChangeAspect="1" noEditPoints="1"/>
          </p:cNvSpPr>
          <p:nvPr/>
        </p:nvSpPr>
        <p:spPr bwMode="auto">
          <a:xfrm flipH="1">
            <a:off x="8555584" y="2545054"/>
            <a:ext cx="380255" cy="37298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97">
              <a:defRPr/>
            </a:pPr>
            <a:endParaRPr lang="en-US" sz="1873">
              <a:solidFill>
                <a:srgbClr val="434343"/>
              </a:solidFill>
              <a:latin typeface="Segoe UI"/>
            </a:endParaRPr>
          </a:p>
        </p:txBody>
      </p:sp>
      <p:sp>
        <p:nvSpPr>
          <p:cNvPr id="51" name="Rectangle 50">
            <a:extLst>
              <a:ext uri="{FF2B5EF4-FFF2-40B4-BE49-F238E27FC236}">
                <a16:creationId xmlns:a16="http://schemas.microsoft.com/office/drawing/2014/main" id="{599FFB89-F929-4970-BA6F-17337D62E4AC}"/>
              </a:ext>
            </a:extLst>
          </p:cNvPr>
          <p:cNvSpPr/>
          <p:nvPr/>
        </p:nvSpPr>
        <p:spPr>
          <a:xfrm>
            <a:off x="9171661" y="2359690"/>
            <a:ext cx="2587416" cy="785741"/>
          </a:xfrm>
          <a:prstGeom prst="rect">
            <a:avLst/>
          </a:prstGeom>
        </p:spPr>
        <p:txBody>
          <a:bodyPr wrap="square">
            <a:spAutoFit/>
          </a:bodyPr>
          <a:lstStyle/>
          <a:p>
            <a:pPr defTabSz="931935" fontAlgn="base">
              <a:lnSpc>
                <a:spcPct val="90000"/>
              </a:lnSpc>
              <a:spcBef>
                <a:spcPct val="0"/>
              </a:spcBef>
              <a:spcAft>
                <a:spcPct val="0"/>
              </a:spcAft>
              <a:defRPr/>
            </a:pPr>
            <a:r>
              <a:rPr lang="en-US" sz="1632" kern="0" dirty="0">
                <a:solidFill>
                  <a:srgbClr val="FFFFFF"/>
                </a:solidFill>
                <a:latin typeface="Calibri" panose="020F0502020204030204"/>
              </a:rPr>
              <a:t>Configuration,</a:t>
            </a:r>
            <a:br>
              <a:rPr lang="en-US" sz="1632" kern="0" dirty="0">
                <a:solidFill>
                  <a:srgbClr val="FFFFFF"/>
                </a:solidFill>
                <a:latin typeface="Calibri" panose="020F0502020204030204"/>
              </a:rPr>
            </a:br>
            <a:r>
              <a:rPr lang="en-US" sz="1632" kern="0" dirty="0">
                <a:solidFill>
                  <a:srgbClr val="FFFFFF"/>
                </a:solidFill>
                <a:latin typeface="Calibri" panose="020F0502020204030204"/>
              </a:rPr>
              <a:t>Drift Detection,</a:t>
            </a:r>
            <a:br>
              <a:rPr lang="en-US" sz="1632" kern="0" dirty="0">
                <a:solidFill>
                  <a:srgbClr val="FFFFFF"/>
                </a:solidFill>
                <a:latin typeface="Calibri" panose="020F0502020204030204"/>
              </a:rPr>
            </a:br>
            <a:r>
              <a:rPr lang="en-US" sz="1632" kern="0" dirty="0">
                <a:solidFill>
                  <a:srgbClr val="FFFFFF"/>
                </a:solidFill>
                <a:latin typeface="Calibri" panose="020F0502020204030204"/>
              </a:rPr>
              <a:t>&amp; Reconciliation</a:t>
            </a:r>
          </a:p>
        </p:txBody>
      </p:sp>
      <p:graphicFrame>
        <p:nvGraphicFramePr>
          <p:cNvPr id="55" name="Table 54">
            <a:extLst>
              <a:ext uri="{FF2B5EF4-FFF2-40B4-BE49-F238E27FC236}">
                <a16:creationId xmlns:a16="http://schemas.microsoft.com/office/drawing/2014/main" id="{2E97D92A-5EAE-4CD5-B736-63F5C326B613}"/>
              </a:ext>
            </a:extLst>
          </p:cNvPr>
          <p:cNvGraphicFramePr>
            <a:graphicFrameLocks noGrp="1"/>
          </p:cNvGraphicFramePr>
          <p:nvPr>
            <p:extLst>
              <p:ext uri="{D42A27DB-BD31-4B8C-83A1-F6EECF244321}">
                <p14:modId xmlns:p14="http://schemas.microsoft.com/office/powerpoint/2010/main" val="187210567"/>
              </p:ext>
            </p:extLst>
          </p:nvPr>
        </p:nvGraphicFramePr>
        <p:xfrm>
          <a:off x="8371645" y="3230353"/>
          <a:ext cx="3463963" cy="3296105"/>
        </p:xfrm>
        <a:graphic>
          <a:graphicData uri="http://schemas.openxmlformats.org/drawingml/2006/table">
            <a:tbl>
              <a:tblPr firstRow="1" bandRow="1"/>
              <a:tblGrid>
                <a:gridCol w="3463963">
                  <a:extLst>
                    <a:ext uri="{9D8B030D-6E8A-4147-A177-3AD203B41FA5}">
                      <a16:colId xmlns:a16="http://schemas.microsoft.com/office/drawing/2014/main" val="2878942626"/>
                    </a:ext>
                  </a:extLst>
                </a:gridCol>
              </a:tblGrid>
              <a:tr h="815348">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GB" sz="1400" b="1" dirty="0">
                          <a:solidFill>
                            <a:schemeClr val="tx1"/>
                          </a:solidFill>
                          <a:latin typeface="+mn-lt"/>
                        </a:rPr>
                        <a:t>Azure-Native</a:t>
                      </a:r>
                      <a:br>
                        <a:rPr lang="en-GB" sz="1400" b="1" dirty="0">
                          <a:solidFill>
                            <a:schemeClr val="tx1"/>
                          </a:solidFill>
                          <a:latin typeface="+mn-lt"/>
                        </a:rPr>
                      </a:br>
                      <a:r>
                        <a:rPr lang="en-GB" sz="1400" b="1" dirty="0">
                          <a:solidFill>
                            <a:schemeClr val="tx1"/>
                          </a:solidFill>
                          <a:latin typeface="+mn-lt"/>
                        </a:rPr>
                        <a:t>immutable configuration in Git</a:t>
                      </a:r>
                    </a:p>
                  </a:txBody>
                  <a:tcPr marL="93260" marR="93260" marT="46630" marB="4663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8942793"/>
                  </a:ext>
                </a:extLst>
              </a:tr>
              <a:tr h="83780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Segoe UI"/>
                          <a:ea typeface="+mn-ea"/>
                          <a:cs typeface="+mn-cs"/>
                        </a:rPr>
                        <a:t>Native platform capabilities</a:t>
                      </a:r>
                      <a:r>
                        <a:rPr lang="en-US" sz="1400" kern="1200" baseline="0" dirty="0">
                          <a:solidFill>
                            <a:schemeClr val="tx1"/>
                          </a:solidFill>
                          <a:latin typeface="Segoe UI"/>
                          <a:ea typeface="+mn-ea"/>
                          <a:cs typeface="+mn-cs"/>
                        </a:rPr>
                        <a:t> for what-if, rollback, rollforward &amp; complete mode</a:t>
                      </a:r>
                    </a:p>
                  </a:txBody>
                  <a:tcPr marL="93260" marR="93260"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747994"/>
                  </a:ext>
                </a:extLst>
              </a:tr>
              <a:tr h="82760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kern="1200" dirty="0">
                          <a:solidFill>
                            <a:schemeClr val="tx1"/>
                          </a:solidFill>
                          <a:latin typeface="Segoe UI"/>
                          <a:ea typeface="+mn-ea"/>
                          <a:cs typeface="+mn-cs"/>
                        </a:rPr>
                        <a:t>Inclusive of DevOps (Git)</a:t>
                      </a:r>
                      <a:br>
                        <a:rPr lang="en-GB" sz="1400" b="0" kern="1200" dirty="0">
                          <a:solidFill>
                            <a:schemeClr val="tx1"/>
                          </a:solidFill>
                          <a:latin typeface="Segoe UI"/>
                          <a:ea typeface="+mn-ea"/>
                          <a:cs typeface="+mn-cs"/>
                        </a:rPr>
                      </a:br>
                      <a:r>
                        <a:rPr lang="en-GB" sz="1400" b="0" kern="1200" dirty="0">
                          <a:solidFill>
                            <a:schemeClr val="tx1"/>
                          </a:solidFill>
                          <a:latin typeface="Segoe UI"/>
                          <a:ea typeface="+mn-ea"/>
                          <a:cs typeface="+mn-cs"/>
                        </a:rPr>
                        <a:t>&amp; ITPros (Portal)</a:t>
                      </a:r>
                    </a:p>
                  </a:txBody>
                  <a:tcPr marL="93260" marR="93260"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0594924"/>
                  </a:ext>
                </a:extLst>
              </a:tr>
              <a:tr h="81534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400" dirty="0">
                          <a:solidFill>
                            <a:schemeClr val="tx1"/>
                          </a:solidFill>
                          <a:latin typeface="+mn-lt"/>
                        </a:rPr>
                        <a:t>Consistent export of all resources</a:t>
                      </a:r>
                      <a:br>
                        <a:rPr lang="en-US" sz="1400" dirty="0">
                          <a:solidFill>
                            <a:schemeClr val="tx1"/>
                          </a:solidFill>
                          <a:latin typeface="+mn-lt"/>
                        </a:rPr>
                      </a:br>
                      <a:r>
                        <a:rPr lang="en-US" sz="1400" dirty="0">
                          <a:solidFill>
                            <a:schemeClr val="tx1"/>
                          </a:solidFill>
                          <a:latin typeface="+mn-lt"/>
                        </a:rPr>
                        <a:t>at all scopes across the tenant</a:t>
                      </a:r>
                      <a:br>
                        <a:rPr lang="en-US" sz="1400" dirty="0">
                          <a:solidFill>
                            <a:schemeClr val="tx1"/>
                          </a:solidFill>
                          <a:latin typeface="+mn-lt"/>
                        </a:rPr>
                      </a:br>
                      <a:r>
                        <a:rPr lang="en-US" sz="1400" dirty="0">
                          <a:solidFill>
                            <a:schemeClr val="tx1"/>
                          </a:solidFill>
                          <a:latin typeface="+mn-lt"/>
                        </a:rPr>
                        <a:t>with implicit dependencies</a:t>
                      </a:r>
                    </a:p>
                  </a:txBody>
                  <a:tcPr marL="93260" marR="93260"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945168"/>
                  </a:ext>
                </a:extLst>
              </a:tr>
            </a:tbl>
          </a:graphicData>
        </a:graphic>
      </p:graphicFrame>
    </p:spTree>
    <p:custDataLst>
      <p:tags r:id="rId1"/>
    </p:custDataLst>
    <p:extLst>
      <p:ext uri="{BB962C8B-B14F-4D97-AF65-F5344CB8AC3E}">
        <p14:creationId xmlns:p14="http://schemas.microsoft.com/office/powerpoint/2010/main" val="2791075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22" presetClass="entr" presetSubtype="1"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1000"/>
                                        <p:tgtEl>
                                          <p:spTgt spid="17"/>
                                        </p:tgtEl>
                                      </p:cBhvr>
                                    </p:animEffect>
                                  </p:childTnLst>
                                </p:cTn>
                              </p:par>
                              <p:par>
                                <p:cTn id="11" presetID="22" presetClass="entr" presetSubtype="1" fill="hold" nodeType="withEffect">
                                  <p:stCondLst>
                                    <p:cond delay="500"/>
                                  </p:stCondLst>
                                  <p:childTnLst>
                                    <p:set>
                                      <p:cBhvr>
                                        <p:cTn id="12" dur="1" fill="hold">
                                          <p:stCondLst>
                                            <p:cond delay="0"/>
                                          </p:stCondLst>
                                        </p:cTn>
                                        <p:tgtEl>
                                          <p:spTgt spid="55"/>
                                        </p:tgtEl>
                                        <p:attrNameLst>
                                          <p:attrName>style.visibility</p:attrName>
                                        </p:attrNameLst>
                                      </p:cBhvr>
                                      <p:to>
                                        <p:strVal val="visible"/>
                                      </p:to>
                                    </p:set>
                                    <p:animEffect transition="in" filter="wipe(up)">
                                      <p:cBhvr>
                                        <p:cTn id="13"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7AF2F10C-169C-4BF3-8FDC-F0A3DFE0814B}"/>
              </a:ext>
            </a:extLst>
          </p:cNvPr>
          <p:cNvSpPr/>
          <p:nvPr/>
        </p:nvSpPr>
        <p:spPr bwMode="auto">
          <a:xfrm>
            <a:off x="-882" y="1843407"/>
            <a:ext cx="12436475" cy="307703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22F9781-8C77-4FA5-B1AD-3A31FAF0BA5D}"/>
              </a:ext>
            </a:extLst>
          </p:cNvPr>
          <p:cNvSpPr/>
          <p:nvPr/>
        </p:nvSpPr>
        <p:spPr>
          <a:xfrm>
            <a:off x="8241199" y="1246647"/>
            <a:ext cx="4129701" cy="5634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 name="Trapezoid 2">
            <a:extLst>
              <a:ext uri="{FF2B5EF4-FFF2-40B4-BE49-F238E27FC236}">
                <a16:creationId xmlns:a16="http://schemas.microsoft.com/office/drawing/2014/main" id="{91300CB8-779E-49E7-8612-1E852546ACF0}"/>
              </a:ext>
            </a:extLst>
          </p:cNvPr>
          <p:cNvSpPr/>
          <p:nvPr/>
        </p:nvSpPr>
        <p:spPr>
          <a:xfrm rot="10800000">
            <a:off x="65576" y="1246646"/>
            <a:ext cx="3473365" cy="5254985"/>
          </a:xfrm>
          <a:prstGeom prst="trapezoid">
            <a:avLst/>
          </a:prstGeom>
          <a:solidFill>
            <a:schemeClr val="tx1">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55" name="Rectangle 54">
            <a:extLst>
              <a:ext uri="{FF2B5EF4-FFF2-40B4-BE49-F238E27FC236}">
                <a16:creationId xmlns:a16="http://schemas.microsoft.com/office/drawing/2014/main" id="{1D365175-737E-40B5-8E86-178C3812EBBE}"/>
              </a:ext>
            </a:extLst>
          </p:cNvPr>
          <p:cNvSpPr/>
          <p:nvPr/>
        </p:nvSpPr>
        <p:spPr>
          <a:xfrm>
            <a:off x="295713" y="563166"/>
            <a:ext cx="2930044" cy="58928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Semibold" panose="020B0702040204020203" pitchFamily="34" charset="0"/>
                <a:cs typeface="Segoe UI Semibold" panose="020B0702040204020203" pitchFamily="34" charset="0"/>
              </a:rPr>
              <a:t>Hosting Hierarchy </a:t>
            </a:r>
          </a:p>
        </p:txBody>
      </p:sp>
      <p:sp>
        <p:nvSpPr>
          <p:cNvPr id="15" name="Rectangle 14">
            <a:extLst>
              <a:ext uri="{FF2B5EF4-FFF2-40B4-BE49-F238E27FC236}">
                <a16:creationId xmlns:a16="http://schemas.microsoft.com/office/drawing/2014/main" id="{071F178F-3A5D-4BF5-AB48-4CFB26B1FF47}"/>
              </a:ext>
            </a:extLst>
          </p:cNvPr>
          <p:cNvSpPr/>
          <p:nvPr/>
        </p:nvSpPr>
        <p:spPr>
          <a:xfrm>
            <a:off x="393148" y="1418670"/>
            <a:ext cx="2832609"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Portfolio</a:t>
            </a:r>
          </a:p>
        </p:txBody>
      </p:sp>
      <p:sp>
        <p:nvSpPr>
          <p:cNvPr id="40" name="Rectangle 39">
            <a:extLst>
              <a:ext uri="{FF2B5EF4-FFF2-40B4-BE49-F238E27FC236}">
                <a16:creationId xmlns:a16="http://schemas.microsoft.com/office/drawing/2014/main" id="{6E3D36BC-AEDD-45E2-9A14-DA4C0DF6A40B}"/>
              </a:ext>
            </a:extLst>
          </p:cNvPr>
          <p:cNvSpPr/>
          <p:nvPr/>
        </p:nvSpPr>
        <p:spPr>
          <a:xfrm>
            <a:off x="3619677" y="1370191"/>
            <a:ext cx="4450496" cy="83934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428">
              <a:solidFill>
                <a:srgbClr val="171717"/>
              </a:solidFill>
              <a:latin typeface="Segoe UI" panose="020B0502040204020203" pitchFamily="34" charset="0"/>
              <a:cs typeface="Segoe UI" panose="020B0502040204020203" pitchFamily="34" charset="0"/>
            </a:endParaRPr>
          </a:p>
          <a:p>
            <a:pPr algn="r" defTabSz="932597"/>
            <a:r>
              <a:rPr lang="en-US" sz="1428" dirty="0">
                <a:solidFill>
                  <a:srgbClr val="171717"/>
                </a:solidFill>
                <a:latin typeface="Segoe UI" panose="020B0502040204020203" pitchFamily="34" charset="0"/>
                <a:cs typeface="Segoe UI" panose="020B0502040204020203" pitchFamily="34" charset="0"/>
              </a:rPr>
              <a:t>The collection of </a:t>
            </a:r>
            <a:r>
              <a:rPr lang="en-US" sz="1428" b="1" dirty="0">
                <a:solidFill>
                  <a:srgbClr val="171717"/>
                </a:solidFill>
                <a:latin typeface="Segoe UI" panose="020B0502040204020203" pitchFamily="34" charset="0"/>
                <a:cs typeface="Segoe UI" panose="020B0502040204020203" pitchFamily="34" charset="0"/>
              </a:rPr>
              <a:t>workloads, assets, and supporting resources,</a:t>
            </a:r>
            <a:r>
              <a:rPr lang="en-US" sz="1428" dirty="0">
                <a:solidFill>
                  <a:srgbClr val="171717"/>
                </a:solidFill>
                <a:latin typeface="Segoe UI" panose="020B0502040204020203" pitchFamily="34" charset="0"/>
                <a:cs typeface="Segoe UI" panose="020B0502040204020203" pitchFamily="34" charset="0"/>
              </a:rPr>
              <a:t> and the collection of </a:t>
            </a:r>
            <a:r>
              <a:rPr lang="en-US" sz="1428" b="1" dirty="0">
                <a:solidFill>
                  <a:srgbClr val="171717"/>
                </a:solidFill>
                <a:latin typeface="Segoe UI" panose="020B0502040204020203" pitchFamily="34" charset="0"/>
                <a:cs typeface="Segoe UI" panose="020B0502040204020203" pitchFamily="34" charset="0"/>
              </a:rPr>
              <a:t>projects, people, and processes, </a:t>
            </a:r>
            <a:r>
              <a:rPr lang="en-US" sz="1428" dirty="0">
                <a:solidFill>
                  <a:srgbClr val="171717"/>
                </a:solidFill>
                <a:latin typeface="Segoe UI" panose="020B0502040204020203" pitchFamily="34" charset="0"/>
                <a:cs typeface="Segoe UI" panose="020B0502040204020203" pitchFamily="34" charset="0"/>
              </a:rPr>
              <a:t>make the portfolio</a:t>
            </a:r>
            <a:endParaRPr lang="en-US" sz="1428" dirty="0">
              <a:solidFill>
                <a:srgbClr val="FFFFFF"/>
              </a:solidFill>
              <a:latin typeface="Segoe UI" panose="020B0502040204020203" pitchFamily="34" charset="0"/>
              <a:cs typeface="Segoe UI" panose="020B0502040204020203" pitchFamily="34" charset="0"/>
            </a:endParaRPr>
          </a:p>
          <a:p>
            <a:pPr algn="r" defTabSz="932597"/>
            <a:endParaRPr lang="en-US" sz="1428">
              <a:solidFill>
                <a:srgbClr val="FFFFFF"/>
              </a:solidFill>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6810BA2D-69D6-4226-A52B-211C12513B8A}"/>
              </a:ext>
            </a:extLst>
          </p:cNvPr>
          <p:cNvSpPr/>
          <p:nvPr/>
        </p:nvSpPr>
        <p:spPr>
          <a:xfrm>
            <a:off x="8401290" y="1370191"/>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Strategy &amp; Plan</a:t>
            </a:r>
          </a:p>
        </p:txBody>
      </p:sp>
      <p:sp>
        <p:nvSpPr>
          <p:cNvPr id="19" name="Rectangle 18">
            <a:extLst>
              <a:ext uri="{FF2B5EF4-FFF2-40B4-BE49-F238E27FC236}">
                <a16:creationId xmlns:a16="http://schemas.microsoft.com/office/drawing/2014/main" id="{5F2DC130-F94C-4F27-9BBA-F41056419DBD}"/>
              </a:ext>
            </a:extLst>
          </p:cNvPr>
          <p:cNvSpPr/>
          <p:nvPr/>
        </p:nvSpPr>
        <p:spPr>
          <a:xfrm>
            <a:off x="556934" y="2448744"/>
            <a:ext cx="2515931"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Cloud Platforms </a:t>
            </a:r>
          </a:p>
        </p:txBody>
      </p:sp>
      <p:sp>
        <p:nvSpPr>
          <p:cNvPr id="48" name="Rectangle 47">
            <a:extLst>
              <a:ext uri="{FF2B5EF4-FFF2-40B4-BE49-F238E27FC236}">
                <a16:creationId xmlns:a16="http://schemas.microsoft.com/office/drawing/2014/main" id="{FED94ADC-9235-4078-9F9E-82ADFADF48DF}"/>
              </a:ext>
            </a:extLst>
          </p:cNvPr>
          <p:cNvSpPr/>
          <p:nvPr/>
        </p:nvSpPr>
        <p:spPr>
          <a:xfrm>
            <a:off x="3619677" y="2448744"/>
            <a:ext cx="4450496" cy="74608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428">
              <a:solidFill>
                <a:srgbClr val="171717"/>
              </a:solidFill>
              <a:latin typeface="Segoe UI" panose="020B0502040204020203" pitchFamily="34" charset="0"/>
              <a:cs typeface="Segoe UI" panose="020B0502040204020203" pitchFamily="34" charset="0"/>
            </a:endParaRPr>
          </a:p>
          <a:p>
            <a:pPr algn="r" defTabSz="932597"/>
            <a:r>
              <a:rPr lang="en-US" sz="1428" dirty="0">
                <a:solidFill>
                  <a:srgbClr val="171717"/>
                </a:solidFill>
                <a:latin typeface="Segoe UI" panose="020B0502040204020203" pitchFamily="34" charset="0"/>
                <a:cs typeface="Segoe UI" panose="020B0502040204020203" pitchFamily="34" charset="0"/>
              </a:rPr>
              <a:t>Distinct deployments of the platform foundation, to </a:t>
            </a:r>
            <a:r>
              <a:rPr lang="en-US" sz="1428" b="1" dirty="0">
                <a:solidFill>
                  <a:srgbClr val="171717"/>
                </a:solidFill>
                <a:latin typeface="Segoe UI" panose="020B0502040204020203" pitchFamily="34" charset="0"/>
                <a:cs typeface="Segoe UI" panose="020B0502040204020203" pitchFamily="34" charset="0"/>
              </a:rPr>
              <a:t>govern multiple regions, hybrid solutions, or multi-cloud solutions.</a:t>
            </a:r>
            <a:endParaRPr lang="en-US" sz="1428" b="1" dirty="0">
              <a:solidFill>
                <a:srgbClr val="FFFFFF"/>
              </a:solidFill>
              <a:latin typeface="Segoe UI" panose="020B0502040204020203" pitchFamily="34" charset="0"/>
              <a:cs typeface="Segoe UI" panose="020B0502040204020203" pitchFamily="34" charset="0"/>
            </a:endParaRPr>
          </a:p>
          <a:p>
            <a:pPr algn="r" defTabSz="932597"/>
            <a:endParaRPr lang="en-US" sz="1428">
              <a:solidFill>
                <a:srgbClr val="FFFFFF"/>
              </a:solidFill>
              <a:latin typeface="Segoe UI" panose="020B0502040204020203" pitchFamily="34" charset="0"/>
              <a:cs typeface="Segoe UI" panose="020B0502040204020203" pitchFamily="34" charset="0"/>
            </a:endParaRPr>
          </a:p>
        </p:txBody>
      </p:sp>
      <p:sp>
        <p:nvSpPr>
          <p:cNvPr id="5" name="Rectangle: Rounded Corners 4">
            <a:extLst>
              <a:ext uri="{FF2B5EF4-FFF2-40B4-BE49-F238E27FC236}">
                <a16:creationId xmlns:a16="http://schemas.microsoft.com/office/drawing/2014/main" id="{67F8FA41-FA53-4057-8733-B747C2E254E8}"/>
              </a:ext>
            </a:extLst>
          </p:cNvPr>
          <p:cNvSpPr/>
          <p:nvPr/>
        </p:nvSpPr>
        <p:spPr>
          <a:xfrm>
            <a:off x="8401290" y="2398471"/>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Govern</a:t>
            </a:r>
          </a:p>
        </p:txBody>
      </p:sp>
      <p:sp>
        <p:nvSpPr>
          <p:cNvPr id="17" name="Rectangle 16">
            <a:extLst>
              <a:ext uri="{FF2B5EF4-FFF2-40B4-BE49-F238E27FC236}">
                <a16:creationId xmlns:a16="http://schemas.microsoft.com/office/drawing/2014/main" id="{C9880880-F333-4079-9DE1-81E5069AFE04}"/>
              </a:ext>
            </a:extLst>
          </p:cNvPr>
          <p:cNvSpPr/>
          <p:nvPr/>
        </p:nvSpPr>
        <p:spPr>
          <a:xfrm>
            <a:off x="751573" y="3477024"/>
            <a:ext cx="2139596"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Landing Zones</a:t>
            </a:r>
          </a:p>
        </p:txBody>
      </p:sp>
      <p:sp>
        <p:nvSpPr>
          <p:cNvPr id="50" name="Rectangle 49">
            <a:extLst>
              <a:ext uri="{FF2B5EF4-FFF2-40B4-BE49-F238E27FC236}">
                <a16:creationId xmlns:a16="http://schemas.microsoft.com/office/drawing/2014/main" id="{B24751AF-85E5-43D8-A6EE-DC0EA9AD6B47}"/>
              </a:ext>
            </a:extLst>
          </p:cNvPr>
          <p:cNvSpPr/>
          <p:nvPr/>
        </p:nvSpPr>
        <p:spPr>
          <a:xfrm>
            <a:off x="3619677" y="3467203"/>
            <a:ext cx="4450494" cy="7620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b="1" dirty="0">
                <a:solidFill>
                  <a:srgbClr val="171717"/>
                </a:solidFill>
                <a:latin typeface="Segoe UI" panose="020B0502040204020203" pitchFamily="34" charset="0"/>
                <a:cs typeface="Segoe UI" panose="020B0502040204020203" pitchFamily="34" charset="0"/>
              </a:rPr>
              <a:t>Foundational services and features </a:t>
            </a:r>
            <a:r>
              <a:rPr lang="en-US" sz="1428" dirty="0">
                <a:solidFill>
                  <a:srgbClr val="171717"/>
                </a:solidFill>
                <a:latin typeface="Segoe UI" panose="020B0502040204020203" pitchFamily="34" charset="0"/>
                <a:cs typeface="Segoe UI" panose="020B0502040204020203" pitchFamily="34" charset="0"/>
              </a:rPr>
              <a:t>(or shared plumbing) that is required to support one or more workloads.</a:t>
            </a:r>
            <a:endParaRPr lang="en-US" sz="1428" dirty="0">
              <a:solidFill>
                <a:srgbClr val="FFFFFF"/>
              </a:solidFill>
              <a:latin typeface="Segoe UI" panose="020B0502040204020203" pitchFamily="34" charset="0"/>
              <a:cs typeface="Segoe UI" panose="020B0502040204020203" pitchFamily="34" charset="0"/>
            </a:endParaRPr>
          </a:p>
        </p:txBody>
      </p:sp>
      <p:sp>
        <p:nvSpPr>
          <p:cNvPr id="7" name="Rectangle: Rounded Corners 6">
            <a:extLst>
              <a:ext uri="{FF2B5EF4-FFF2-40B4-BE49-F238E27FC236}">
                <a16:creationId xmlns:a16="http://schemas.microsoft.com/office/drawing/2014/main" id="{F484AAD4-BB00-4B73-AD1D-23C32BE4DFAE}"/>
              </a:ext>
            </a:extLst>
          </p:cNvPr>
          <p:cNvSpPr/>
          <p:nvPr/>
        </p:nvSpPr>
        <p:spPr>
          <a:xfrm>
            <a:off x="8401290" y="3428545"/>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Ready</a:t>
            </a:r>
          </a:p>
        </p:txBody>
      </p:sp>
      <p:sp>
        <p:nvSpPr>
          <p:cNvPr id="21" name="Rectangle 20">
            <a:extLst>
              <a:ext uri="{FF2B5EF4-FFF2-40B4-BE49-F238E27FC236}">
                <a16:creationId xmlns:a16="http://schemas.microsoft.com/office/drawing/2014/main" id="{78686712-79B3-45AB-AB0C-DA8F6BA4958D}"/>
              </a:ext>
            </a:extLst>
          </p:cNvPr>
          <p:cNvSpPr/>
          <p:nvPr/>
        </p:nvSpPr>
        <p:spPr>
          <a:xfrm>
            <a:off x="935774" y="4505304"/>
            <a:ext cx="1783446"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Workload</a:t>
            </a:r>
          </a:p>
        </p:txBody>
      </p:sp>
      <p:sp>
        <p:nvSpPr>
          <p:cNvPr id="42" name="Rectangle 41">
            <a:extLst>
              <a:ext uri="{FF2B5EF4-FFF2-40B4-BE49-F238E27FC236}">
                <a16:creationId xmlns:a16="http://schemas.microsoft.com/office/drawing/2014/main" id="{C8A21D08-A64B-4438-9902-B5260EBA237D}"/>
              </a:ext>
            </a:extLst>
          </p:cNvPr>
          <p:cNvSpPr/>
          <p:nvPr/>
        </p:nvSpPr>
        <p:spPr>
          <a:xfrm>
            <a:off x="3619678" y="4476072"/>
            <a:ext cx="4450493" cy="8008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dirty="0">
                <a:solidFill>
                  <a:srgbClr val="171717"/>
                </a:solidFill>
                <a:latin typeface="Segoe UI" panose="020B0502040204020203" pitchFamily="34" charset="0"/>
                <a:cs typeface="Segoe UI" panose="020B0502040204020203" pitchFamily="34" charset="0"/>
              </a:rPr>
              <a:t>Workload is a </a:t>
            </a:r>
            <a:r>
              <a:rPr lang="en-US" sz="1428" b="1" dirty="0">
                <a:solidFill>
                  <a:srgbClr val="171717"/>
                </a:solidFill>
                <a:latin typeface="Segoe UI" panose="020B0502040204020203" pitchFamily="34" charset="0"/>
                <a:cs typeface="Segoe UI" panose="020B0502040204020203" pitchFamily="34" charset="0"/>
              </a:rPr>
              <a:t>collection of</a:t>
            </a:r>
            <a:r>
              <a:rPr lang="en-US" sz="1428" dirty="0">
                <a:solidFill>
                  <a:srgbClr val="171717"/>
                </a:solidFill>
                <a:latin typeface="Segoe UI" panose="020B0502040204020203" pitchFamily="34" charset="0"/>
                <a:cs typeface="Segoe UI" panose="020B0502040204020203" pitchFamily="34" charset="0"/>
              </a:rPr>
              <a:t> </a:t>
            </a:r>
            <a:r>
              <a:rPr lang="en-US" sz="1428" b="1" dirty="0">
                <a:solidFill>
                  <a:srgbClr val="171717"/>
                </a:solidFill>
                <a:latin typeface="Segoe UI" panose="020B0502040204020203" pitchFamily="34" charset="0"/>
                <a:cs typeface="Segoe UI" panose="020B0502040204020203" pitchFamily="34" charset="0"/>
              </a:rPr>
              <a:t>assets (infrastructure, applications, and data) </a:t>
            </a:r>
            <a:r>
              <a:rPr lang="en-US" sz="1428" dirty="0">
                <a:solidFill>
                  <a:srgbClr val="171717"/>
                </a:solidFill>
                <a:latin typeface="Segoe UI" panose="020B0502040204020203" pitchFamily="34" charset="0"/>
                <a:cs typeface="Segoe UI" panose="020B0502040204020203" pitchFamily="34" charset="0"/>
              </a:rPr>
              <a:t>that together supports a common business goal</a:t>
            </a:r>
            <a:endParaRPr lang="en-US" sz="1428" dirty="0">
              <a:solidFill>
                <a:srgbClr val="FFFFFF"/>
              </a:solidFill>
              <a:latin typeface="Segoe UI" panose="020B0502040204020203" pitchFamily="34" charset="0"/>
              <a:cs typeface="Segoe UI" panose="020B0502040204020203" pitchFamily="34" charset="0"/>
            </a:endParaRPr>
          </a:p>
        </p:txBody>
      </p:sp>
      <p:sp>
        <p:nvSpPr>
          <p:cNvPr id="9" name="Rectangle: Rounded Corners 8">
            <a:extLst>
              <a:ext uri="{FF2B5EF4-FFF2-40B4-BE49-F238E27FC236}">
                <a16:creationId xmlns:a16="http://schemas.microsoft.com/office/drawing/2014/main" id="{2BF4BEAF-25D4-4968-8B63-92BA79E36995}"/>
              </a:ext>
            </a:extLst>
          </p:cNvPr>
          <p:cNvSpPr/>
          <p:nvPr/>
        </p:nvSpPr>
        <p:spPr>
          <a:xfrm>
            <a:off x="8401290" y="4476071"/>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Adopt</a:t>
            </a:r>
          </a:p>
        </p:txBody>
      </p:sp>
      <p:sp>
        <p:nvSpPr>
          <p:cNvPr id="11" name="Rectangle: Rounded Corners 10">
            <a:extLst>
              <a:ext uri="{FF2B5EF4-FFF2-40B4-BE49-F238E27FC236}">
                <a16:creationId xmlns:a16="http://schemas.microsoft.com/office/drawing/2014/main" id="{1435B9FF-A88C-4EC7-9883-4BC5AE3BF732}"/>
              </a:ext>
            </a:extLst>
          </p:cNvPr>
          <p:cNvSpPr/>
          <p:nvPr/>
        </p:nvSpPr>
        <p:spPr>
          <a:xfrm>
            <a:off x="10511422" y="4476071"/>
            <a:ext cx="1788539" cy="83934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latin typeface="Segoe UI"/>
            </a:endParaRPr>
          </a:p>
          <a:p>
            <a:pPr algn="ctr" defTabSz="932597"/>
            <a:r>
              <a:rPr lang="en-US" sz="1836" dirty="0">
                <a:solidFill>
                  <a:srgbClr val="FFFFFF"/>
                </a:solidFill>
                <a:latin typeface="Segoe UI"/>
              </a:rPr>
              <a:t>Well-Architected</a:t>
            </a:r>
          </a:p>
          <a:p>
            <a:pPr algn="ctr" defTabSz="932597"/>
            <a:endParaRPr lang="en-US" sz="1836" dirty="0">
              <a:solidFill>
                <a:srgbClr val="FFFFFF"/>
              </a:solidFill>
              <a:latin typeface="Segoe UI"/>
            </a:endParaRPr>
          </a:p>
        </p:txBody>
      </p:sp>
      <p:sp>
        <p:nvSpPr>
          <p:cNvPr id="23" name="Rectangle 22">
            <a:extLst>
              <a:ext uri="{FF2B5EF4-FFF2-40B4-BE49-F238E27FC236}">
                <a16:creationId xmlns:a16="http://schemas.microsoft.com/office/drawing/2014/main" id="{CCC50C13-92BE-4701-9F2A-45EBCD90A12F}"/>
              </a:ext>
            </a:extLst>
          </p:cNvPr>
          <p:cNvSpPr/>
          <p:nvPr/>
        </p:nvSpPr>
        <p:spPr>
          <a:xfrm>
            <a:off x="1144800" y="5552829"/>
            <a:ext cx="1379299"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Assets</a:t>
            </a:r>
          </a:p>
        </p:txBody>
      </p:sp>
      <p:sp>
        <p:nvSpPr>
          <p:cNvPr id="44" name="Rectangle 43">
            <a:extLst>
              <a:ext uri="{FF2B5EF4-FFF2-40B4-BE49-F238E27FC236}">
                <a16:creationId xmlns:a16="http://schemas.microsoft.com/office/drawing/2014/main" id="{83794B7C-F311-46F9-A1D5-6AFF3EE712EB}"/>
              </a:ext>
            </a:extLst>
          </p:cNvPr>
          <p:cNvSpPr/>
          <p:nvPr/>
        </p:nvSpPr>
        <p:spPr>
          <a:xfrm>
            <a:off x="3617143" y="5539707"/>
            <a:ext cx="4450493" cy="7686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dirty="0">
                <a:solidFill>
                  <a:srgbClr val="171717"/>
                </a:solidFill>
                <a:latin typeface="Segoe UI" panose="020B0502040204020203" pitchFamily="34" charset="0"/>
                <a:cs typeface="Segoe UI" panose="020B0502040204020203" pitchFamily="34" charset="0"/>
              </a:rPr>
              <a:t>Assets are the </a:t>
            </a:r>
            <a:r>
              <a:rPr lang="en-US" sz="1428" b="1" dirty="0">
                <a:solidFill>
                  <a:srgbClr val="171717"/>
                </a:solidFill>
                <a:latin typeface="Segoe UI" panose="020B0502040204020203" pitchFamily="34" charset="0"/>
                <a:cs typeface="Segoe UI" panose="020B0502040204020203" pitchFamily="34" charset="0"/>
              </a:rPr>
              <a:t>smallest unit of technical function </a:t>
            </a:r>
            <a:r>
              <a:rPr lang="en-US" sz="1428" dirty="0">
                <a:solidFill>
                  <a:srgbClr val="171717"/>
                </a:solidFill>
                <a:latin typeface="Segoe UI" panose="020B0502040204020203" pitchFamily="34" charset="0"/>
                <a:cs typeface="Segoe UI" panose="020B0502040204020203" pitchFamily="34" charset="0"/>
              </a:rPr>
              <a:t>supporting a workload or solution</a:t>
            </a:r>
            <a:endParaRPr lang="en-US" sz="1428" dirty="0">
              <a:solidFill>
                <a:srgbClr val="FFFFFF"/>
              </a:solidFill>
              <a:latin typeface="Segoe UI" panose="020B0502040204020203" pitchFamily="34" charset="0"/>
              <a:cs typeface="Segoe UI" panose="020B0502040204020203" pitchFamily="34" charset="0"/>
            </a:endParaRPr>
          </a:p>
        </p:txBody>
      </p:sp>
      <p:sp>
        <p:nvSpPr>
          <p:cNvPr id="4" name="Rectangle: Rounded Corners 3">
            <a:extLst>
              <a:ext uri="{FF2B5EF4-FFF2-40B4-BE49-F238E27FC236}">
                <a16:creationId xmlns:a16="http://schemas.microsoft.com/office/drawing/2014/main" id="{D6AC5606-764B-4E64-B478-F71972B00D83}"/>
              </a:ext>
            </a:extLst>
          </p:cNvPr>
          <p:cNvSpPr/>
          <p:nvPr/>
        </p:nvSpPr>
        <p:spPr>
          <a:xfrm>
            <a:off x="8401290" y="5504350"/>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Manage</a:t>
            </a:r>
          </a:p>
        </p:txBody>
      </p:sp>
      <p:sp>
        <p:nvSpPr>
          <p:cNvPr id="13" name="Rectangle: Rounded Corners 12">
            <a:extLst>
              <a:ext uri="{FF2B5EF4-FFF2-40B4-BE49-F238E27FC236}">
                <a16:creationId xmlns:a16="http://schemas.microsoft.com/office/drawing/2014/main" id="{76A747E4-B829-49D6-88EC-C3D9B9155190}"/>
              </a:ext>
            </a:extLst>
          </p:cNvPr>
          <p:cNvSpPr/>
          <p:nvPr/>
        </p:nvSpPr>
        <p:spPr>
          <a:xfrm>
            <a:off x="10511422" y="5504350"/>
            <a:ext cx="1788539" cy="83934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Well-Architected</a:t>
            </a:r>
          </a:p>
        </p:txBody>
      </p:sp>
      <p:sp>
        <p:nvSpPr>
          <p:cNvPr id="16" name="Rectangle 15">
            <a:extLst>
              <a:ext uri="{FF2B5EF4-FFF2-40B4-BE49-F238E27FC236}">
                <a16:creationId xmlns:a16="http://schemas.microsoft.com/office/drawing/2014/main" id="{3F17C0A4-4924-4C2E-B37D-EAB04D7906DF}"/>
              </a:ext>
            </a:extLst>
          </p:cNvPr>
          <p:cNvSpPr/>
          <p:nvPr/>
        </p:nvSpPr>
        <p:spPr>
          <a:xfrm>
            <a:off x="8380742" y="563166"/>
            <a:ext cx="3919218" cy="58928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Semibold" panose="020B0702040204020203" pitchFamily="34" charset="0"/>
                <a:cs typeface="Segoe UI Semibold" panose="020B0702040204020203" pitchFamily="34" charset="0"/>
              </a:rPr>
              <a:t>Guidance &amp; Altitude</a:t>
            </a:r>
          </a:p>
        </p:txBody>
      </p:sp>
      <p:sp>
        <p:nvSpPr>
          <p:cNvPr id="18" name="TextBox 17">
            <a:extLst>
              <a:ext uri="{FF2B5EF4-FFF2-40B4-BE49-F238E27FC236}">
                <a16:creationId xmlns:a16="http://schemas.microsoft.com/office/drawing/2014/main" id="{107A0980-C882-47E3-BAF3-9D05E83E0D0F}"/>
              </a:ext>
            </a:extLst>
          </p:cNvPr>
          <p:cNvSpPr txBox="1"/>
          <p:nvPr/>
        </p:nvSpPr>
        <p:spPr>
          <a:xfrm>
            <a:off x="8436761" y="6385374"/>
            <a:ext cx="1906997" cy="542399"/>
          </a:xfrm>
          <a:prstGeom prst="rect">
            <a:avLst/>
          </a:prstGeom>
          <a:noFill/>
        </p:spPr>
        <p:txBody>
          <a:bodyPr wrap="square" rtlCol="0">
            <a:spAutoFit/>
          </a:bodyPr>
          <a:lstStyle/>
          <a:p>
            <a:pPr algn="ctr" defTabSz="932597"/>
            <a:r>
              <a:rPr lang="en-US" sz="1428" dirty="0">
                <a:solidFill>
                  <a:srgbClr val="000000"/>
                </a:solidFill>
                <a:latin typeface="Segoe UI Semibold" panose="020B0702040204020203" pitchFamily="34" charset="0"/>
                <a:cs typeface="Segoe UI Semibold" panose="020B0702040204020203" pitchFamily="34" charset="0"/>
              </a:rPr>
              <a:t>ORGANIZATION </a:t>
            </a:r>
          </a:p>
          <a:p>
            <a:pPr algn="ctr" defTabSz="932597"/>
            <a:r>
              <a:rPr lang="en-US" sz="1428" dirty="0">
                <a:solidFill>
                  <a:srgbClr val="000000"/>
                </a:solidFill>
                <a:latin typeface="Segoe UI Semibold" panose="020B0702040204020203" pitchFamily="34" charset="0"/>
                <a:cs typeface="Segoe UI Semibold" panose="020B0702040204020203" pitchFamily="34" charset="0"/>
              </a:rPr>
              <a:t>WIDE</a:t>
            </a:r>
          </a:p>
        </p:txBody>
      </p:sp>
      <p:sp>
        <p:nvSpPr>
          <p:cNvPr id="20" name="TextBox 19">
            <a:extLst>
              <a:ext uri="{FF2B5EF4-FFF2-40B4-BE49-F238E27FC236}">
                <a16:creationId xmlns:a16="http://schemas.microsoft.com/office/drawing/2014/main" id="{C2220605-6EAC-4FD2-8ECB-3CBD3214D727}"/>
              </a:ext>
            </a:extLst>
          </p:cNvPr>
          <p:cNvSpPr txBox="1"/>
          <p:nvPr/>
        </p:nvSpPr>
        <p:spPr>
          <a:xfrm>
            <a:off x="10681880" y="6385374"/>
            <a:ext cx="1447623" cy="542399"/>
          </a:xfrm>
          <a:prstGeom prst="rect">
            <a:avLst/>
          </a:prstGeom>
          <a:noFill/>
        </p:spPr>
        <p:txBody>
          <a:bodyPr wrap="square" rtlCol="0">
            <a:spAutoFit/>
          </a:bodyPr>
          <a:lstStyle/>
          <a:p>
            <a:pPr algn="ctr" defTabSz="932597"/>
            <a:r>
              <a:rPr lang="en-US" sz="1428" dirty="0">
                <a:solidFill>
                  <a:srgbClr val="000000"/>
                </a:solidFill>
                <a:latin typeface="Segoe UI Semibold" panose="020B0702040204020203" pitchFamily="34" charset="0"/>
                <a:cs typeface="Segoe UI Semibold" panose="020B0702040204020203" pitchFamily="34" charset="0"/>
              </a:rPr>
              <a:t>WORKLOAD SPECIFIC</a:t>
            </a:r>
          </a:p>
        </p:txBody>
      </p:sp>
      <p:sp>
        <p:nvSpPr>
          <p:cNvPr id="25" name="TextBox 24">
            <a:extLst>
              <a:ext uri="{FF2B5EF4-FFF2-40B4-BE49-F238E27FC236}">
                <a16:creationId xmlns:a16="http://schemas.microsoft.com/office/drawing/2014/main" id="{231A1055-9F7F-4B77-B521-389A0AEFE780}"/>
              </a:ext>
            </a:extLst>
          </p:cNvPr>
          <p:cNvSpPr txBox="1"/>
          <p:nvPr/>
        </p:nvSpPr>
        <p:spPr>
          <a:xfrm>
            <a:off x="3538941" y="135341"/>
            <a:ext cx="4702257" cy="990628"/>
          </a:xfrm>
          <a:prstGeom prst="rect">
            <a:avLst/>
          </a:prstGeom>
          <a:noFill/>
        </p:spPr>
        <p:txBody>
          <a:bodyPr wrap="square" rtlCol="0">
            <a:spAutoFit/>
          </a:bodyPr>
          <a:lstStyle/>
          <a:p>
            <a:pPr algn="ctr" defTabSz="932597"/>
            <a:r>
              <a:rPr lang="en-US" sz="2856" dirty="0">
                <a:solidFill>
                  <a:srgbClr val="000000"/>
                </a:solidFill>
                <a:latin typeface="Segoe UI Semibold" panose="020B0702040204020203" pitchFamily="34" charset="0"/>
                <a:cs typeface="Segoe UI Semibold" panose="020B0702040204020203" pitchFamily="34" charset="0"/>
              </a:rPr>
              <a:t>Different altitudes of content and guidance </a:t>
            </a:r>
          </a:p>
        </p:txBody>
      </p:sp>
      <p:sp>
        <p:nvSpPr>
          <p:cNvPr id="6" name="Rectangle 5">
            <a:extLst>
              <a:ext uri="{FF2B5EF4-FFF2-40B4-BE49-F238E27FC236}">
                <a16:creationId xmlns:a16="http://schemas.microsoft.com/office/drawing/2014/main" id="{1AEC1C03-B202-42D2-86D3-58812D1938B5}"/>
              </a:ext>
            </a:extLst>
          </p:cNvPr>
          <p:cNvSpPr/>
          <p:nvPr/>
        </p:nvSpPr>
        <p:spPr>
          <a:xfrm>
            <a:off x="10343758" y="0"/>
            <a:ext cx="2091835" cy="4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chemeClr val="tx2"/>
                </a:solidFill>
                <a:latin typeface="Segoe UI"/>
              </a:rPr>
              <a:t>Aligned to CAF</a:t>
            </a:r>
          </a:p>
        </p:txBody>
      </p:sp>
      <p:sp>
        <p:nvSpPr>
          <p:cNvPr id="10" name="Textfeld 9">
            <a:extLst>
              <a:ext uri="{FF2B5EF4-FFF2-40B4-BE49-F238E27FC236}">
                <a16:creationId xmlns:a16="http://schemas.microsoft.com/office/drawing/2014/main" id="{AB4680CC-98E4-4252-9DD3-B2CA845D5EF3}"/>
              </a:ext>
            </a:extLst>
          </p:cNvPr>
          <p:cNvSpPr txBox="1"/>
          <p:nvPr/>
        </p:nvSpPr>
        <p:spPr>
          <a:xfrm rot="5400000">
            <a:off x="11254192" y="3222121"/>
            <a:ext cx="1783758" cy="307777"/>
          </a:xfrm>
          <a:prstGeom prst="rect">
            <a:avLst/>
          </a:prstGeom>
          <a:noFill/>
        </p:spPr>
        <p:txBody>
          <a:bodyPr wrap="none" lIns="0" tIns="0" rIns="0" bIns="0" rtlCol="0">
            <a:spAutoFit/>
          </a:bodyPr>
          <a:lstStyle/>
          <a:p>
            <a:pPr algn="l"/>
            <a:r>
              <a:rPr lang="en-US" sz="2000" dirty="0">
                <a:solidFill>
                  <a:schemeClr val="tx2"/>
                </a:solidFill>
              </a:rPr>
              <a:t>Enterprise Scale</a:t>
            </a:r>
          </a:p>
        </p:txBody>
      </p:sp>
    </p:spTree>
    <p:extLst>
      <p:ext uri="{BB962C8B-B14F-4D97-AF65-F5344CB8AC3E}">
        <p14:creationId xmlns:p14="http://schemas.microsoft.com/office/powerpoint/2010/main" val="40557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86692" y="374147"/>
            <a:ext cx="10146537" cy="889001"/>
          </a:xfrm>
          <a:prstGeom prst="rect">
            <a:avLst/>
          </a:prstGeom>
          <a:noFill/>
        </p:spPr>
        <p:txBody>
          <a:bodyPr wrap="square" lIns="0" tIns="0" rIns="0" bIns="0" rtlCol="0">
            <a:spAutoFit/>
          </a:bodyPr>
          <a:lstStyle/>
          <a:p>
            <a:pPr defTabSz="932539">
              <a:defRPr/>
            </a:pPr>
            <a:r>
              <a:rPr lang="en-US" sz="3264" spc="-52" dirty="0">
                <a:solidFill>
                  <a:srgbClr val="1A1A1A"/>
                </a:solidFill>
                <a:latin typeface="Segoe UI Semibold"/>
                <a:cs typeface="Segoe UI Light" panose="020B0502040204020203" pitchFamily="34" charset="0"/>
              </a:rPr>
              <a:t>Microsoft Cloud Adoption Framework for Azure</a:t>
            </a:r>
          </a:p>
          <a:p>
            <a:pPr defTabSz="932539">
              <a:defRPr/>
            </a:pPr>
            <a:r>
              <a:rPr lang="en-US" sz="2400" dirty="0">
                <a:solidFill>
                  <a:srgbClr val="1A1A1A"/>
                </a:solidFill>
                <a:latin typeface="Segoe UI Semibold"/>
                <a:cs typeface="Segoe UI Light" panose="020B0502040204020203" pitchFamily="34" charset="0"/>
              </a:rPr>
              <a:t>Proven guidance to accelerate your cloud adoption journey</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97513" y="2631166"/>
            <a:ext cx="2619884"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b="1" dirty="0">
                <a:solidFill>
                  <a:srgbClr val="0070C0"/>
                </a:solidFill>
                <a:latin typeface="Segoe UI Semibold"/>
                <a:ea typeface="+mn-lt"/>
                <a:cs typeface="Segoe UI Semibold"/>
              </a:rPr>
              <a:t>Define strategy</a:t>
            </a:r>
          </a:p>
          <a:p>
            <a:pPr defTabSz="932573">
              <a:defRPr/>
            </a:pPr>
            <a:r>
              <a:rPr lang="en-US" sz="1632" dirty="0">
                <a:solidFill>
                  <a:srgbClr val="1A1A1A"/>
                </a:solidFill>
                <a:latin typeface="Segoe UI"/>
                <a:ea typeface="Segoe UI Black"/>
                <a:cs typeface="Calibri" panose="020F0502020204030204"/>
              </a:rPr>
              <a:t>Define business justification and expected outcomes </a:t>
            </a:r>
            <a:endParaRPr lang="en-US" sz="1632" dirty="0">
              <a:solidFill>
                <a:srgbClr val="1A1A1A"/>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420757" y="2631166"/>
            <a:ext cx="2470916"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dirty="0">
                <a:solidFill>
                  <a:srgbClr val="0070C0"/>
                </a:solidFill>
                <a:latin typeface="Segoe UI Semibold"/>
                <a:ea typeface="Segoe UI" pitchFamily="34" charset="0"/>
                <a:cs typeface="Segoe UI" pitchFamily="34" charset="0"/>
              </a:rPr>
              <a:t>Plan</a:t>
            </a:r>
          </a:p>
          <a:p>
            <a:pPr defTabSz="932573">
              <a:defRPr/>
            </a:pPr>
            <a:r>
              <a:rPr lang="en-US" sz="1632" dirty="0">
                <a:solidFill>
                  <a:srgbClr val="1A1A1A"/>
                </a:solidFill>
                <a:latin typeface="Segoe UI"/>
                <a:ea typeface="+mn-lt"/>
                <a:cs typeface="Calibri" panose="020F0502020204030204"/>
              </a:rPr>
              <a:t>Align actionable cloud adoption plan to business outcomes</a:t>
            </a:r>
            <a:endParaRPr lang="en-US" sz="1632" dirty="0">
              <a:solidFill>
                <a:srgbClr val="1A1A1A"/>
              </a:solidFill>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244002" y="2631166"/>
            <a:ext cx="2587765"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dirty="0">
                <a:solidFill>
                  <a:srgbClr val="0070C0"/>
                </a:solidFill>
                <a:latin typeface="Segoe UI Semibold"/>
                <a:ea typeface="Segoe UI" pitchFamily="34" charset="0"/>
                <a:cs typeface="Segoe UI" pitchFamily="34" charset="0"/>
              </a:rPr>
              <a:t>Ready</a:t>
            </a:r>
          </a:p>
          <a:p>
            <a:pPr defTabSz="932573">
              <a:defRPr/>
            </a:pPr>
            <a:r>
              <a:rPr lang="en-US" sz="1632" dirty="0">
                <a:solidFill>
                  <a:srgbClr val="1A1A1A"/>
                </a:solidFill>
                <a:latin typeface="Segoe UI"/>
                <a:ea typeface="+mn-lt"/>
                <a:cs typeface="Calibri" panose="020F0502020204030204"/>
              </a:rPr>
              <a:t>Prepare people, process and environment for change</a:t>
            </a:r>
            <a:endParaRPr lang="en-US" sz="1632" dirty="0">
              <a:solidFill>
                <a:srgbClr val="1A1A1A"/>
              </a:solidFill>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9067248" y="2631166"/>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dirty="0">
                <a:solidFill>
                  <a:srgbClr val="0070C0"/>
                </a:solidFill>
                <a:latin typeface="Segoe UI Semibold"/>
                <a:ea typeface="Segoe UI" pitchFamily="34" charset="0"/>
                <a:cs typeface="Segoe UI" pitchFamily="34" charset="0"/>
              </a:rPr>
              <a:t>Adopt</a:t>
            </a:r>
          </a:p>
          <a:p>
            <a:pPr defTabSz="950822" fontAlgn="base">
              <a:lnSpc>
                <a:spcPct val="90000"/>
              </a:lnSpc>
              <a:spcBef>
                <a:spcPct val="0"/>
              </a:spcBef>
              <a:spcAft>
                <a:spcPts val="612"/>
              </a:spcAft>
              <a:defRPr/>
            </a:pPr>
            <a:r>
              <a:rPr lang="en-US" sz="1632" dirty="0">
                <a:solidFill>
                  <a:srgbClr val="0070C0"/>
                </a:solidFill>
                <a:latin typeface="Segoe UI"/>
                <a:cs typeface="Segoe UI" pitchFamily="34" charset="0"/>
              </a:rPr>
              <a:t>Migrate / Innovate</a:t>
            </a:r>
          </a:p>
          <a:p>
            <a:pPr defTabSz="950822" fontAlgn="base">
              <a:lnSpc>
                <a:spcPct val="90000"/>
              </a:lnSpc>
              <a:spcBef>
                <a:spcPct val="0"/>
              </a:spcBef>
              <a:spcAft>
                <a:spcPts val="612"/>
              </a:spcAft>
              <a:defRPr/>
            </a:pPr>
            <a:r>
              <a:rPr lang="en-US" sz="1632" dirty="0">
                <a:solidFill>
                  <a:srgbClr val="1A1A1A"/>
                </a:solidFill>
                <a:latin typeface="Segoe UI"/>
                <a:ea typeface="+mn-lt"/>
                <a:cs typeface="Calibri" panose="020F0502020204030204"/>
              </a:rPr>
              <a:t>Implement desired changes across IT and business processes</a:t>
            </a:r>
          </a:p>
          <a:p>
            <a:pPr defTabSz="950822" fontAlgn="base">
              <a:lnSpc>
                <a:spcPct val="90000"/>
              </a:lnSpc>
              <a:spcBef>
                <a:spcPct val="0"/>
              </a:spcBef>
              <a:spcAft>
                <a:spcPts val="612"/>
              </a:spcAft>
              <a:defRPr/>
            </a:pPr>
            <a:endParaRPr lang="en-US" sz="1224" dirty="0">
              <a:solidFill>
                <a:srgbClr val="0070C0"/>
              </a:soli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832379" y="5051275"/>
            <a:ext cx="2448618"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dirty="0">
                <a:solidFill>
                  <a:srgbClr val="0070C0"/>
                </a:solidFill>
                <a:latin typeface="Segoe UI Semibold"/>
                <a:ea typeface="Segoe UI" pitchFamily="34" charset="0"/>
                <a:cs typeface="Segoe UI" pitchFamily="34" charset="0"/>
              </a:rPr>
              <a:t>Govern</a:t>
            </a:r>
          </a:p>
          <a:p>
            <a:pPr defTabSz="932573">
              <a:defRPr/>
            </a:pPr>
            <a:r>
              <a:rPr lang="en-US" sz="1632" dirty="0">
                <a:solidFill>
                  <a:srgbClr val="1A1A1A"/>
                </a:solidFill>
                <a:latin typeface="Segoe UI"/>
                <a:ea typeface="+mn-lt"/>
                <a:cs typeface="Calibri" panose="020F0502020204030204"/>
              </a:rPr>
              <a:t>Comply, control and secure</a:t>
            </a:r>
          </a:p>
          <a:p>
            <a:pPr defTabSz="950822" fontAlgn="base">
              <a:lnSpc>
                <a:spcPct val="90000"/>
              </a:lnSpc>
              <a:spcBef>
                <a:spcPct val="0"/>
              </a:spcBef>
              <a:spcAft>
                <a:spcPts val="612"/>
              </a:spcAft>
              <a:defRPr/>
            </a:pPr>
            <a:endParaRPr lang="en-US" sz="1224" dirty="0">
              <a:solidFill>
                <a:srgbClr val="0070C0"/>
              </a:soli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655626" y="5051275"/>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dirty="0">
                <a:solidFill>
                  <a:srgbClr val="0070C0"/>
                </a:solidFill>
                <a:latin typeface="Segoe UI Semibold"/>
                <a:ea typeface="Segoe UI" pitchFamily="34" charset="0"/>
                <a:cs typeface="Segoe UI" pitchFamily="34" charset="0"/>
              </a:rPr>
              <a:t>Manage</a:t>
            </a:r>
          </a:p>
          <a:p>
            <a:pPr defTabSz="950822" fontAlgn="base">
              <a:lnSpc>
                <a:spcPct val="90000"/>
              </a:lnSpc>
              <a:spcBef>
                <a:spcPct val="0"/>
              </a:spcBef>
              <a:spcAft>
                <a:spcPts val="612"/>
              </a:spcAft>
              <a:defRPr/>
            </a:pPr>
            <a:r>
              <a:rPr lang="en-US" sz="1632" dirty="0">
                <a:solidFill>
                  <a:srgbClr val="1A1A1A"/>
                </a:solidFill>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61605" y="2951855"/>
            <a:ext cx="65538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84559" y="2891247"/>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22"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178458" y="2951855"/>
            <a:ext cx="1955366"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6001399" y="2891247"/>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22"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191505" y="2951855"/>
            <a:ext cx="1858235"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917315" y="2891247"/>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22"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869954" y="5306660"/>
            <a:ext cx="2033072" cy="120064"/>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22"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79103" y="5306660"/>
            <a:ext cx="1321000" cy="120064"/>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22"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917127" y="5366691"/>
            <a:ext cx="169981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447243" y="2118967"/>
            <a:ext cx="462203" cy="46060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348248" y="2159551"/>
            <a:ext cx="378912" cy="379172"/>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395">
                <a:defRPr/>
              </a:pPr>
              <a:endParaRPr lang="en-US" sz="1632">
                <a:solidFill>
                  <a:srgbClr val="1A1A1A"/>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395">
                <a:defRPr/>
              </a:pPr>
              <a:endParaRPr lang="en-US" sz="1632">
                <a:solidFill>
                  <a:srgbClr val="1A1A1A"/>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395">
                <a:defRPr/>
              </a:pPr>
              <a:endParaRPr lang="en-US" sz="1632">
                <a:solidFill>
                  <a:srgbClr val="1A1A1A"/>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189671" y="4697082"/>
            <a:ext cx="351852" cy="358539"/>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91" fontAlgn="base">
                <a:spcBef>
                  <a:spcPct val="0"/>
                </a:spcBef>
                <a:spcAft>
                  <a:spcPct val="0"/>
                </a:spcAft>
                <a:defRPr/>
              </a:pPr>
              <a:endParaRPr lang="en-US" sz="1836" err="1">
                <a:solidFill>
                  <a:srgbClr val="1A1A1A"/>
                </a:soli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8022415" y="4706216"/>
            <a:ext cx="340278" cy="340271"/>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23300" y="6243695"/>
            <a:ext cx="3859448" cy="382308"/>
          </a:xfrm>
          <a:prstGeom prst="rect">
            <a:avLst/>
          </a:prstGeom>
          <a:noFill/>
        </p:spPr>
        <p:txBody>
          <a:bodyPr wrap="square">
            <a:spAutoFit/>
          </a:bodyPr>
          <a:lstStyle/>
          <a:p>
            <a:pPr defTabSz="932573">
              <a:defRPr/>
            </a:pPr>
            <a:r>
              <a:rPr lang="en-US" sz="1836" dirty="0">
                <a:solidFill>
                  <a:srgbClr val="0070C0"/>
                </a:solidFill>
                <a:latin typeface="Segoe UI"/>
                <a:hlinkClick r:id="rId3">
                  <a:extLst>
                    <a:ext uri="{A12FA001-AC4F-418D-AE19-62706E023703}">
                      <ahyp:hlinkClr xmlns:ahyp="http://schemas.microsoft.com/office/drawing/2018/hyperlinkcolor" val="tx"/>
                    </a:ext>
                  </a:extLst>
                </a:hlinkClick>
              </a:rPr>
              <a:t>https://aka.ms/adopt/overview</a:t>
            </a:r>
            <a:endParaRPr lang="en-US" sz="1836" dirty="0">
              <a:solidFill>
                <a:srgbClr val="0070C0"/>
              </a:solidFill>
              <a:latin typeface="Segoe UI"/>
            </a:endParaRPr>
          </a:p>
        </p:txBody>
      </p:sp>
      <p:grpSp>
        <p:nvGrpSpPr>
          <p:cNvPr id="117" name="Group 116">
            <a:extLst>
              <a:ext uri="{FF2B5EF4-FFF2-40B4-BE49-F238E27FC236}">
                <a16:creationId xmlns:a16="http://schemas.microsoft.com/office/drawing/2014/main" id="{0E34BC4E-7565-46F8-8F9B-C935FF874F85}"/>
              </a:ext>
            </a:extLst>
          </p:cNvPr>
          <p:cNvGrpSpPr/>
          <p:nvPr/>
        </p:nvGrpSpPr>
        <p:grpSpPr>
          <a:xfrm>
            <a:off x="1224751" y="2213195"/>
            <a:ext cx="472940" cy="331690"/>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640252" y="2163943"/>
            <a:ext cx="303644" cy="376349"/>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grpSp>
    </p:spTree>
    <p:extLst>
      <p:ext uri="{BB962C8B-B14F-4D97-AF65-F5344CB8AC3E}">
        <p14:creationId xmlns:p14="http://schemas.microsoft.com/office/powerpoint/2010/main" val="31898248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D14C-C8B1-4A06-BB89-73EFB67CC778}"/>
              </a:ext>
            </a:extLst>
          </p:cNvPr>
          <p:cNvSpPr>
            <a:spLocks noGrp="1"/>
          </p:cNvSpPr>
          <p:nvPr>
            <p:ph type="title"/>
          </p:nvPr>
        </p:nvSpPr>
        <p:spPr/>
        <p:txBody>
          <a:bodyPr/>
          <a:lstStyle/>
          <a:p>
            <a:r>
              <a:rPr lang="en-US" dirty="0"/>
              <a:t>Unlocking - Ready</a:t>
            </a:r>
          </a:p>
        </p:txBody>
      </p:sp>
      <p:sp>
        <p:nvSpPr>
          <p:cNvPr id="5" name="Rectangle 4">
            <a:extLst>
              <a:ext uri="{FF2B5EF4-FFF2-40B4-BE49-F238E27FC236}">
                <a16:creationId xmlns:a16="http://schemas.microsoft.com/office/drawing/2014/main" id="{0338E8E2-2757-4E14-B50E-80249B288E07}"/>
              </a:ext>
            </a:extLst>
          </p:cNvPr>
          <p:cNvSpPr/>
          <p:nvPr/>
        </p:nvSpPr>
        <p:spPr bwMode="auto">
          <a:xfrm>
            <a:off x="597512" y="2631165"/>
            <a:ext cx="2619884"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b="1" dirty="0">
                <a:solidFill>
                  <a:srgbClr val="0078D4"/>
                </a:solidFill>
                <a:latin typeface="Segoe UI Semibold"/>
                <a:ea typeface="+mn-lt"/>
                <a:cs typeface="Segoe UI Semibold"/>
              </a:rPr>
              <a:t>Define strategy</a:t>
            </a:r>
          </a:p>
          <a:p>
            <a:pPr defTabSz="932563">
              <a:defRPr/>
            </a:pPr>
            <a:r>
              <a:rPr lang="en-US" sz="1632" dirty="0">
                <a:solidFill>
                  <a:srgbClr val="FFFFFF"/>
                </a:solidFill>
                <a:latin typeface="Segoe"/>
                <a:ea typeface="+mn-lt"/>
                <a:cs typeface="Calibri" panose="020F0502020204030204"/>
              </a:rPr>
              <a:t>expected outcomes</a:t>
            </a:r>
            <a:endParaRPr lang="en-US" sz="1632" dirty="0">
              <a:solidFill>
                <a:srgbClr val="FFFFFF"/>
              </a:solidFill>
              <a:latin typeface="Segoe UI"/>
              <a:ea typeface="+mn-lt"/>
              <a:cs typeface="Segoe UI"/>
            </a:endParaRPr>
          </a:p>
        </p:txBody>
      </p:sp>
      <p:sp>
        <p:nvSpPr>
          <p:cNvPr id="6" name="Rectangle 5">
            <a:extLst>
              <a:ext uri="{FF2B5EF4-FFF2-40B4-BE49-F238E27FC236}">
                <a16:creationId xmlns:a16="http://schemas.microsoft.com/office/drawing/2014/main" id="{81DCF78A-FE5F-4DC0-B73F-CCCFC1C172FA}"/>
              </a:ext>
            </a:extLst>
          </p:cNvPr>
          <p:cNvSpPr/>
          <p:nvPr/>
        </p:nvSpPr>
        <p:spPr bwMode="auto">
          <a:xfrm>
            <a:off x="3420757" y="2631165"/>
            <a:ext cx="2470915"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rgbClr val="0078D4"/>
                </a:solidFill>
                <a:latin typeface="Segoe UI Semibold"/>
                <a:ea typeface="Segoe UI" pitchFamily="34" charset="0"/>
                <a:cs typeface="Segoe UI" pitchFamily="34" charset="0"/>
              </a:rPr>
              <a:t>Plan</a:t>
            </a:r>
          </a:p>
        </p:txBody>
      </p:sp>
      <p:sp>
        <p:nvSpPr>
          <p:cNvPr id="7" name="Rectangle 6">
            <a:extLst>
              <a:ext uri="{FF2B5EF4-FFF2-40B4-BE49-F238E27FC236}">
                <a16:creationId xmlns:a16="http://schemas.microsoft.com/office/drawing/2014/main" id="{08480656-3A74-4EB5-9C4A-66BB3A63F6F8}"/>
              </a:ext>
            </a:extLst>
          </p:cNvPr>
          <p:cNvSpPr/>
          <p:nvPr/>
        </p:nvSpPr>
        <p:spPr bwMode="auto">
          <a:xfrm>
            <a:off x="6244000" y="2631165"/>
            <a:ext cx="2587765"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rgbClr val="0078D4"/>
                </a:solidFill>
                <a:latin typeface="Segoe UI Semibold"/>
                <a:ea typeface="Segoe UI" pitchFamily="34" charset="0"/>
                <a:cs typeface="Segoe UI" pitchFamily="34" charset="0"/>
              </a:rPr>
              <a:t>Ready</a:t>
            </a:r>
          </a:p>
        </p:txBody>
      </p:sp>
      <p:sp>
        <p:nvSpPr>
          <p:cNvPr id="8" name="Rectangle 7">
            <a:extLst>
              <a:ext uri="{FF2B5EF4-FFF2-40B4-BE49-F238E27FC236}">
                <a16:creationId xmlns:a16="http://schemas.microsoft.com/office/drawing/2014/main" id="{8C3DB4A6-9629-4FB7-8CDC-CD601820F1DA}"/>
              </a:ext>
            </a:extLst>
          </p:cNvPr>
          <p:cNvSpPr/>
          <p:nvPr/>
        </p:nvSpPr>
        <p:spPr bwMode="auto">
          <a:xfrm>
            <a:off x="9067246" y="2631165"/>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rgbClr val="0078D4"/>
                </a:solidFill>
                <a:latin typeface="Segoe UI Semibold"/>
                <a:ea typeface="Segoe UI" pitchFamily="34" charset="0"/>
                <a:cs typeface="Segoe UI" pitchFamily="34" charset="0"/>
              </a:rPr>
              <a:t>Adopt</a:t>
            </a:r>
          </a:p>
          <a:p>
            <a:pPr defTabSz="950846" fontAlgn="base">
              <a:lnSpc>
                <a:spcPct val="90000"/>
              </a:lnSpc>
              <a:spcBef>
                <a:spcPct val="0"/>
              </a:spcBef>
              <a:spcAft>
                <a:spcPts val="612"/>
              </a:spcAft>
              <a:defRPr/>
            </a:pPr>
            <a:r>
              <a:rPr lang="en-US" sz="1632" dirty="0">
                <a:solidFill>
                  <a:srgbClr val="1A1A1A"/>
                </a:solidFill>
                <a:latin typeface="Segoe UI Semibold"/>
                <a:ea typeface="Segoe UI" pitchFamily="34" charset="0"/>
                <a:cs typeface="Segoe UI" pitchFamily="34" charset="0"/>
              </a:rPr>
              <a:t>Migrate or Innovate</a:t>
            </a:r>
          </a:p>
          <a:p>
            <a:pPr defTabSz="950846" fontAlgn="base">
              <a:lnSpc>
                <a:spcPct val="90000"/>
              </a:lnSpc>
              <a:spcBef>
                <a:spcPct val="0"/>
              </a:spcBef>
              <a:spcAft>
                <a:spcPts val="612"/>
              </a:spcAft>
              <a:defRPr/>
            </a:pPr>
            <a:endParaRPr lang="en-US" sz="1224" dirty="0">
              <a:gradFill>
                <a:gsLst>
                  <a:gs pos="0">
                    <a:srgbClr val="FFFFFF"/>
                  </a:gs>
                  <a:gs pos="100000">
                    <a:srgbClr val="FFFFFF"/>
                  </a:gs>
                </a:gsLst>
                <a:lin ang="5400000" scaled="1"/>
              </a:gradFill>
              <a:latin typeface="Segoe UI"/>
              <a:cs typeface="Segoe UI" pitchFamily="34" charset="0"/>
            </a:endParaRPr>
          </a:p>
        </p:txBody>
      </p:sp>
      <p:sp>
        <p:nvSpPr>
          <p:cNvPr id="9" name="Rectangle 8">
            <a:extLst>
              <a:ext uri="{FF2B5EF4-FFF2-40B4-BE49-F238E27FC236}">
                <a16:creationId xmlns:a16="http://schemas.microsoft.com/office/drawing/2014/main" id="{6297AC9C-2EB8-4E28-A1F8-4A9EB141C9D9}"/>
              </a:ext>
            </a:extLst>
          </p:cNvPr>
          <p:cNvSpPr/>
          <p:nvPr/>
        </p:nvSpPr>
        <p:spPr bwMode="auto">
          <a:xfrm>
            <a:off x="4832379" y="5051274"/>
            <a:ext cx="2448618"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rgbClr val="0078D4"/>
                </a:solidFill>
                <a:latin typeface="Segoe UI Semibold"/>
                <a:ea typeface="Segoe UI" pitchFamily="34" charset="0"/>
                <a:cs typeface="Segoe UI" pitchFamily="34" charset="0"/>
              </a:rPr>
              <a:t>Govern</a:t>
            </a:r>
          </a:p>
          <a:p>
            <a:pPr defTabSz="950846" fontAlgn="base">
              <a:lnSpc>
                <a:spcPct val="90000"/>
              </a:lnSpc>
              <a:spcBef>
                <a:spcPct val="0"/>
              </a:spcBef>
              <a:spcAft>
                <a:spcPts val="612"/>
              </a:spcAft>
              <a:defRPr/>
            </a:pPr>
            <a:endParaRPr lang="en-US" sz="1224" dirty="0">
              <a:gradFill>
                <a:gsLst>
                  <a:gs pos="0">
                    <a:srgbClr val="50E6FF"/>
                  </a:gs>
                  <a:gs pos="100000">
                    <a:srgbClr val="50E6FF"/>
                  </a:gs>
                </a:gsLst>
                <a:lin ang="5400000" scaled="1"/>
              </a:gradFill>
              <a:latin typeface="Segoe UI"/>
              <a:cs typeface="Segoe UI" pitchFamily="34" charset="0"/>
            </a:endParaRPr>
          </a:p>
        </p:txBody>
      </p:sp>
      <p:sp>
        <p:nvSpPr>
          <p:cNvPr id="10" name="Rectangle 9">
            <a:extLst>
              <a:ext uri="{FF2B5EF4-FFF2-40B4-BE49-F238E27FC236}">
                <a16:creationId xmlns:a16="http://schemas.microsoft.com/office/drawing/2014/main" id="{76009774-FBEE-4134-BF7C-47D15E37B9D9}"/>
              </a:ext>
            </a:extLst>
          </p:cNvPr>
          <p:cNvSpPr/>
          <p:nvPr/>
        </p:nvSpPr>
        <p:spPr bwMode="auto">
          <a:xfrm>
            <a:off x="7655624" y="5051274"/>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rgbClr val="0078D4"/>
                </a:solidFill>
                <a:latin typeface="Segoe UI Semibold"/>
                <a:ea typeface="Segoe UI" pitchFamily="34" charset="0"/>
                <a:cs typeface="Segoe UI" pitchFamily="34" charset="0"/>
              </a:rPr>
              <a:t>Manage</a:t>
            </a:r>
          </a:p>
        </p:txBody>
      </p:sp>
      <p:cxnSp>
        <p:nvCxnSpPr>
          <p:cNvPr id="11" name="Straight Connector 10">
            <a:extLst>
              <a:ext uri="{FF2B5EF4-FFF2-40B4-BE49-F238E27FC236}">
                <a16:creationId xmlns:a16="http://schemas.microsoft.com/office/drawing/2014/main" id="{F535B7C9-CC62-4A5F-90FE-3AF10905308B}"/>
              </a:ext>
            </a:extLst>
          </p:cNvPr>
          <p:cNvCxnSpPr>
            <a:cxnSpLocks/>
          </p:cNvCxnSpPr>
          <p:nvPr/>
        </p:nvCxnSpPr>
        <p:spPr>
          <a:xfrm>
            <a:off x="2661604" y="2951854"/>
            <a:ext cx="65538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34">
            <a:extLst>
              <a:ext uri="{FF2B5EF4-FFF2-40B4-BE49-F238E27FC236}">
                <a16:creationId xmlns:a16="http://schemas.microsoft.com/office/drawing/2014/main" id="{5ABA4D12-F1CA-48DD-8B0A-62817FFEC7A8}"/>
              </a:ext>
            </a:extLst>
          </p:cNvPr>
          <p:cNvSpPr/>
          <p:nvPr/>
        </p:nvSpPr>
        <p:spPr bwMode="auto">
          <a:xfrm rot="8100000">
            <a:off x="3184559" y="2891245"/>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BCBFC28-14DE-485D-9164-B4004DE0C9DC}"/>
              </a:ext>
            </a:extLst>
          </p:cNvPr>
          <p:cNvCxnSpPr>
            <a:cxnSpLocks/>
          </p:cNvCxnSpPr>
          <p:nvPr/>
        </p:nvCxnSpPr>
        <p:spPr>
          <a:xfrm>
            <a:off x="4178457" y="2951854"/>
            <a:ext cx="1955366"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34">
            <a:extLst>
              <a:ext uri="{FF2B5EF4-FFF2-40B4-BE49-F238E27FC236}">
                <a16:creationId xmlns:a16="http://schemas.microsoft.com/office/drawing/2014/main" id="{9700D8F4-61F8-405D-8408-39FF15927167}"/>
              </a:ext>
            </a:extLst>
          </p:cNvPr>
          <p:cNvSpPr/>
          <p:nvPr/>
        </p:nvSpPr>
        <p:spPr bwMode="auto">
          <a:xfrm rot="8100000">
            <a:off x="6001398" y="2891245"/>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D54EA41B-0CBD-47EA-BB9C-FF518FE6FE61}"/>
              </a:ext>
            </a:extLst>
          </p:cNvPr>
          <p:cNvCxnSpPr>
            <a:cxnSpLocks/>
          </p:cNvCxnSpPr>
          <p:nvPr/>
        </p:nvCxnSpPr>
        <p:spPr>
          <a:xfrm>
            <a:off x="7191504" y="2951854"/>
            <a:ext cx="1858235"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ectangle 34">
            <a:extLst>
              <a:ext uri="{FF2B5EF4-FFF2-40B4-BE49-F238E27FC236}">
                <a16:creationId xmlns:a16="http://schemas.microsoft.com/office/drawing/2014/main" id="{2DD7D171-5AAD-491F-BBF8-A406BBEEC6C9}"/>
              </a:ext>
            </a:extLst>
          </p:cNvPr>
          <p:cNvSpPr/>
          <p:nvPr/>
        </p:nvSpPr>
        <p:spPr bwMode="auto">
          <a:xfrm rot="8100000">
            <a:off x="8917314" y="2891245"/>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46D846DB-B68E-4152-A7F9-F54E9451927D}"/>
              </a:ext>
            </a:extLst>
          </p:cNvPr>
          <p:cNvGrpSpPr/>
          <p:nvPr/>
        </p:nvGrpSpPr>
        <p:grpSpPr>
          <a:xfrm>
            <a:off x="8869953" y="5306660"/>
            <a:ext cx="2033072" cy="120064"/>
            <a:chOff x="333497" y="1926331"/>
            <a:chExt cx="2600203" cy="153556"/>
          </a:xfrm>
        </p:grpSpPr>
        <p:cxnSp>
          <p:nvCxnSpPr>
            <p:cNvPr id="19" name="Straight Connector 18">
              <a:extLst>
                <a:ext uri="{FF2B5EF4-FFF2-40B4-BE49-F238E27FC236}">
                  <a16:creationId xmlns:a16="http://schemas.microsoft.com/office/drawing/2014/main" id="{94490791-4EA7-441D-A719-DE17243FAEC6}"/>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34">
              <a:extLst>
                <a:ext uri="{FF2B5EF4-FFF2-40B4-BE49-F238E27FC236}">
                  <a16:creationId xmlns:a16="http://schemas.microsoft.com/office/drawing/2014/main" id="{83AE41A2-0BDC-41CC-B9AE-6027E61136AB}"/>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5E0ABF5-80A9-48EC-84D3-6D6EB40C1668}"/>
              </a:ext>
            </a:extLst>
          </p:cNvPr>
          <p:cNvGrpSpPr/>
          <p:nvPr/>
        </p:nvGrpSpPr>
        <p:grpSpPr>
          <a:xfrm flipH="1">
            <a:off x="3479103" y="5306660"/>
            <a:ext cx="1321000" cy="120064"/>
            <a:chOff x="1244203" y="1926331"/>
            <a:chExt cx="1689497" cy="153556"/>
          </a:xfrm>
        </p:grpSpPr>
        <p:cxnSp>
          <p:nvCxnSpPr>
            <p:cNvPr id="22" name="Straight Connector 21">
              <a:extLst>
                <a:ext uri="{FF2B5EF4-FFF2-40B4-BE49-F238E27FC236}">
                  <a16:creationId xmlns:a16="http://schemas.microsoft.com/office/drawing/2014/main" id="{F7A738C6-244A-4FB8-8A26-DBF98D564675}"/>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Rectangle 34">
              <a:extLst>
                <a:ext uri="{FF2B5EF4-FFF2-40B4-BE49-F238E27FC236}">
                  <a16:creationId xmlns:a16="http://schemas.microsoft.com/office/drawing/2014/main" id="{256B7F31-3635-40B5-9EBD-19391AF61B5E}"/>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F5765568-ACBA-4DA0-B0DE-4B327C6EB0E1}"/>
              </a:ext>
            </a:extLst>
          </p:cNvPr>
          <p:cNvCxnSpPr>
            <a:cxnSpLocks/>
          </p:cNvCxnSpPr>
          <p:nvPr/>
        </p:nvCxnSpPr>
        <p:spPr>
          <a:xfrm>
            <a:off x="5917127" y="5366691"/>
            <a:ext cx="1699816"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file, paper, sheet">
            <a:extLst>
              <a:ext uri="{FF2B5EF4-FFF2-40B4-BE49-F238E27FC236}">
                <a16:creationId xmlns:a16="http://schemas.microsoft.com/office/drawing/2014/main" id="{5D39DB03-8385-4E89-A576-11A824DD19B2}"/>
              </a:ext>
            </a:extLst>
          </p:cNvPr>
          <p:cNvGrpSpPr/>
          <p:nvPr/>
        </p:nvGrpSpPr>
        <p:grpSpPr>
          <a:xfrm>
            <a:off x="3654272" y="2160962"/>
            <a:ext cx="303644" cy="376349"/>
            <a:chOff x="8018464" y="4649789"/>
            <a:chExt cx="225425" cy="279400"/>
          </a:xfrm>
        </p:grpSpPr>
        <p:sp>
          <p:nvSpPr>
            <p:cNvPr id="26" name="Freeform 88">
              <a:extLst>
                <a:ext uri="{FF2B5EF4-FFF2-40B4-BE49-F238E27FC236}">
                  <a16:creationId xmlns:a16="http://schemas.microsoft.com/office/drawing/2014/main" id="{9A768413-A6E0-4C75-B8BF-7948A2D73E95}"/>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27" name="Freeform 89">
              <a:extLst>
                <a:ext uri="{FF2B5EF4-FFF2-40B4-BE49-F238E27FC236}">
                  <a16:creationId xmlns:a16="http://schemas.microsoft.com/office/drawing/2014/main" id="{A63235B2-67D2-467E-AEB3-90F6C8E69988}"/>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28" name="Line 90">
              <a:extLst>
                <a:ext uri="{FF2B5EF4-FFF2-40B4-BE49-F238E27FC236}">
                  <a16:creationId xmlns:a16="http://schemas.microsoft.com/office/drawing/2014/main" id="{5DEE0DE8-7322-478E-8998-2E75FA59C4D3}"/>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29" name="Line 91">
              <a:extLst>
                <a:ext uri="{FF2B5EF4-FFF2-40B4-BE49-F238E27FC236}">
                  <a16:creationId xmlns:a16="http://schemas.microsoft.com/office/drawing/2014/main" id="{6F78FA02-AFB3-45BB-B0C3-2941618B7A88}"/>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grpSp>
        <p:nvGrpSpPr>
          <p:cNvPr id="30" name="Group 152" descr="check, approve">
            <a:extLst>
              <a:ext uri="{FF2B5EF4-FFF2-40B4-BE49-F238E27FC236}">
                <a16:creationId xmlns:a16="http://schemas.microsoft.com/office/drawing/2014/main" id="{66E7ED2E-ABFA-4070-A403-A670C5ACCDF9}"/>
              </a:ext>
            </a:extLst>
          </p:cNvPr>
          <p:cNvGrpSpPr>
            <a:grpSpLocks noChangeAspect="1"/>
          </p:cNvGrpSpPr>
          <p:nvPr/>
        </p:nvGrpSpPr>
        <p:grpSpPr bwMode="auto">
          <a:xfrm>
            <a:off x="6426236" y="2118836"/>
            <a:ext cx="462203" cy="460601"/>
            <a:chOff x="4560" y="2506"/>
            <a:chExt cx="289" cy="288"/>
          </a:xfrm>
        </p:grpSpPr>
        <p:sp>
          <p:nvSpPr>
            <p:cNvPr id="31" name="AutoShape 151">
              <a:extLst>
                <a:ext uri="{FF2B5EF4-FFF2-40B4-BE49-F238E27FC236}">
                  <a16:creationId xmlns:a16="http://schemas.microsoft.com/office/drawing/2014/main" id="{D6E59ED3-55E1-4178-BCB4-A35F47C9C1A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2" name="Oval 153">
              <a:extLst>
                <a:ext uri="{FF2B5EF4-FFF2-40B4-BE49-F238E27FC236}">
                  <a16:creationId xmlns:a16="http://schemas.microsoft.com/office/drawing/2014/main" id="{9AB2C3F7-995B-41F3-8604-6F7C6925961B}"/>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3" name="Freeform 154">
              <a:extLst>
                <a:ext uri="{FF2B5EF4-FFF2-40B4-BE49-F238E27FC236}">
                  <a16:creationId xmlns:a16="http://schemas.microsoft.com/office/drawing/2014/main" id="{8CA373E6-CB28-4A3B-A678-27B2950DAB88}"/>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4" name="Freeform 155">
              <a:extLst>
                <a:ext uri="{FF2B5EF4-FFF2-40B4-BE49-F238E27FC236}">
                  <a16:creationId xmlns:a16="http://schemas.microsoft.com/office/drawing/2014/main" id="{31BD60B3-6040-4DEB-B6B7-2048DC46411C}"/>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5" name="Freeform 156">
              <a:extLst>
                <a:ext uri="{FF2B5EF4-FFF2-40B4-BE49-F238E27FC236}">
                  <a16:creationId xmlns:a16="http://schemas.microsoft.com/office/drawing/2014/main" id="{22A6AEA9-C18E-4547-8925-A37B59475FC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6" name="Freeform 157">
              <a:extLst>
                <a:ext uri="{FF2B5EF4-FFF2-40B4-BE49-F238E27FC236}">
                  <a16:creationId xmlns:a16="http://schemas.microsoft.com/office/drawing/2014/main" id="{AAE830F6-C464-44F9-9E08-B2C81A5A1EB2}"/>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7" name="Freeform 158">
              <a:extLst>
                <a:ext uri="{FF2B5EF4-FFF2-40B4-BE49-F238E27FC236}">
                  <a16:creationId xmlns:a16="http://schemas.microsoft.com/office/drawing/2014/main" id="{BF751B72-48A7-4D45-9153-393E81AB3A3B}"/>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8" name="Freeform 159">
              <a:extLst>
                <a:ext uri="{FF2B5EF4-FFF2-40B4-BE49-F238E27FC236}">
                  <a16:creationId xmlns:a16="http://schemas.microsoft.com/office/drawing/2014/main" id="{746A6CEA-4E31-49CF-9786-939AD1C21E3A}"/>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9" name="Freeform 160">
              <a:extLst>
                <a:ext uri="{FF2B5EF4-FFF2-40B4-BE49-F238E27FC236}">
                  <a16:creationId xmlns:a16="http://schemas.microsoft.com/office/drawing/2014/main" id="{9BCC3BE0-19B6-457F-9506-3ACD491710BA}"/>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40" name="Freeform 161">
              <a:extLst>
                <a:ext uri="{FF2B5EF4-FFF2-40B4-BE49-F238E27FC236}">
                  <a16:creationId xmlns:a16="http://schemas.microsoft.com/office/drawing/2014/main" id="{5ECC3BE6-0F31-449A-81F1-8320BF6F7153}"/>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41" name="Freeform 162">
              <a:extLst>
                <a:ext uri="{FF2B5EF4-FFF2-40B4-BE49-F238E27FC236}">
                  <a16:creationId xmlns:a16="http://schemas.microsoft.com/office/drawing/2014/main" id="{D069E9FA-CC13-4B75-A7CE-40E4DDD4C32F}"/>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grpSp>
      <p:grpSp>
        <p:nvGrpSpPr>
          <p:cNvPr id="42" name="Graphic 397" descr="deposit, pricing import">
            <a:extLst>
              <a:ext uri="{FF2B5EF4-FFF2-40B4-BE49-F238E27FC236}">
                <a16:creationId xmlns:a16="http://schemas.microsoft.com/office/drawing/2014/main" id="{3CE2FE8C-9916-4DDA-9FA3-5A925D546D4D}"/>
              </a:ext>
            </a:extLst>
          </p:cNvPr>
          <p:cNvGrpSpPr/>
          <p:nvPr/>
        </p:nvGrpSpPr>
        <p:grpSpPr>
          <a:xfrm>
            <a:off x="9348247" y="2159550"/>
            <a:ext cx="378912" cy="379172"/>
            <a:chOff x="1698211" y="3041569"/>
            <a:chExt cx="417847" cy="418136"/>
          </a:xfrm>
        </p:grpSpPr>
        <p:sp>
          <p:nvSpPr>
            <p:cNvPr id="43" name="Freeform: Shape 42">
              <a:extLst>
                <a:ext uri="{FF2B5EF4-FFF2-40B4-BE49-F238E27FC236}">
                  <a16:creationId xmlns:a16="http://schemas.microsoft.com/office/drawing/2014/main" id="{743C8EE1-7791-4220-A49D-F9C7DB589D19}"/>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44" name="Freeform: Shape 43">
              <a:extLst>
                <a:ext uri="{FF2B5EF4-FFF2-40B4-BE49-F238E27FC236}">
                  <a16:creationId xmlns:a16="http://schemas.microsoft.com/office/drawing/2014/main" id="{FA849013-38F7-4FCB-A122-5F6202F6798B}"/>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45" name="Freeform: Shape 44">
              <a:extLst>
                <a:ext uri="{FF2B5EF4-FFF2-40B4-BE49-F238E27FC236}">
                  <a16:creationId xmlns:a16="http://schemas.microsoft.com/office/drawing/2014/main" id="{CAF1C257-3EA1-4B69-9471-94C54C37912D}"/>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grpSp>
      <p:grpSp>
        <p:nvGrpSpPr>
          <p:cNvPr id="46" name="Group 45" descr="government">
            <a:extLst>
              <a:ext uri="{FF2B5EF4-FFF2-40B4-BE49-F238E27FC236}">
                <a16:creationId xmlns:a16="http://schemas.microsoft.com/office/drawing/2014/main" id="{49F8610B-5465-4986-AEEF-4B7D1948496A}"/>
              </a:ext>
            </a:extLst>
          </p:cNvPr>
          <p:cNvGrpSpPr/>
          <p:nvPr/>
        </p:nvGrpSpPr>
        <p:grpSpPr>
          <a:xfrm>
            <a:off x="5189670" y="4697081"/>
            <a:ext cx="351852" cy="358539"/>
            <a:chOff x="5845334" y="4295775"/>
            <a:chExt cx="584835" cy="595951"/>
          </a:xfrm>
        </p:grpSpPr>
        <p:sp>
          <p:nvSpPr>
            <p:cNvPr id="47" name="Freeform 5">
              <a:extLst>
                <a:ext uri="{FF2B5EF4-FFF2-40B4-BE49-F238E27FC236}">
                  <a16:creationId xmlns:a16="http://schemas.microsoft.com/office/drawing/2014/main" id="{6DFF4C7F-F18A-4B9D-889C-70AAD5D94FC5}"/>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48" name="Rectangle 47">
              <a:extLst>
                <a:ext uri="{FF2B5EF4-FFF2-40B4-BE49-F238E27FC236}">
                  <a16:creationId xmlns:a16="http://schemas.microsoft.com/office/drawing/2014/main" id="{37CF615F-0105-4028-BCED-44375DC81007}"/>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9" name="Group 48" descr="test">
            <a:extLst>
              <a:ext uri="{FF2B5EF4-FFF2-40B4-BE49-F238E27FC236}">
                <a16:creationId xmlns:a16="http://schemas.microsoft.com/office/drawing/2014/main" id="{BB4EDEDD-7F49-49D2-845A-7C77D08BD5EE}"/>
              </a:ext>
            </a:extLst>
          </p:cNvPr>
          <p:cNvGrpSpPr/>
          <p:nvPr/>
        </p:nvGrpSpPr>
        <p:grpSpPr>
          <a:xfrm>
            <a:off x="8022414" y="4706215"/>
            <a:ext cx="340278" cy="340271"/>
            <a:chOff x="4486289" y="2163470"/>
            <a:chExt cx="406192" cy="406193"/>
          </a:xfrm>
        </p:grpSpPr>
        <p:sp>
          <p:nvSpPr>
            <p:cNvPr id="50" name="Rectangle 251">
              <a:extLst>
                <a:ext uri="{FF2B5EF4-FFF2-40B4-BE49-F238E27FC236}">
                  <a16:creationId xmlns:a16="http://schemas.microsoft.com/office/drawing/2014/main" id="{D061FCBC-221F-47DF-9230-6FE9B0DA72BB}"/>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1" name="Rectangle 252">
              <a:extLst>
                <a:ext uri="{FF2B5EF4-FFF2-40B4-BE49-F238E27FC236}">
                  <a16:creationId xmlns:a16="http://schemas.microsoft.com/office/drawing/2014/main" id="{72BAEBEC-4381-4FE2-931C-F87AF264A3E2}"/>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2" name="Rectangle 253">
              <a:extLst>
                <a:ext uri="{FF2B5EF4-FFF2-40B4-BE49-F238E27FC236}">
                  <a16:creationId xmlns:a16="http://schemas.microsoft.com/office/drawing/2014/main" id="{685A748A-96AB-4D0D-A157-36CDEAAFA8FD}"/>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3" name="Rectangle 254">
              <a:extLst>
                <a:ext uri="{FF2B5EF4-FFF2-40B4-BE49-F238E27FC236}">
                  <a16:creationId xmlns:a16="http://schemas.microsoft.com/office/drawing/2014/main" id="{8DA0260A-E31F-448B-BD9A-414879D56F1E}"/>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4" name="Rectangle 255">
              <a:extLst>
                <a:ext uri="{FF2B5EF4-FFF2-40B4-BE49-F238E27FC236}">
                  <a16:creationId xmlns:a16="http://schemas.microsoft.com/office/drawing/2014/main" id="{53440C4D-3412-44EB-A0E4-469FCC0C36F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5" name="Rectangle 256">
              <a:extLst>
                <a:ext uri="{FF2B5EF4-FFF2-40B4-BE49-F238E27FC236}">
                  <a16:creationId xmlns:a16="http://schemas.microsoft.com/office/drawing/2014/main" id="{7D031A7F-682D-4BB0-A41D-3C7F108BB2E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6" name="Rectangle 257">
              <a:extLst>
                <a:ext uri="{FF2B5EF4-FFF2-40B4-BE49-F238E27FC236}">
                  <a16:creationId xmlns:a16="http://schemas.microsoft.com/office/drawing/2014/main" id="{7198DF75-77A2-411F-86B4-FC48AE2E4C6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7" name="Rectangle 258">
              <a:extLst>
                <a:ext uri="{FF2B5EF4-FFF2-40B4-BE49-F238E27FC236}">
                  <a16:creationId xmlns:a16="http://schemas.microsoft.com/office/drawing/2014/main" id="{E5A00E58-A7B0-499C-8324-803C057E49E9}"/>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8" name="Rectangle 259">
              <a:extLst>
                <a:ext uri="{FF2B5EF4-FFF2-40B4-BE49-F238E27FC236}">
                  <a16:creationId xmlns:a16="http://schemas.microsoft.com/office/drawing/2014/main" id="{D1A4AE55-1E4F-4834-AD94-BD815B7E6CFD}"/>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9" name="Rectangle 260">
              <a:extLst>
                <a:ext uri="{FF2B5EF4-FFF2-40B4-BE49-F238E27FC236}">
                  <a16:creationId xmlns:a16="http://schemas.microsoft.com/office/drawing/2014/main" id="{56647424-2C01-4A40-B7D7-8890636207D1}"/>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0" name="Rectangle 261">
              <a:extLst>
                <a:ext uri="{FF2B5EF4-FFF2-40B4-BE49-F238E27FC236}">
                  <a16:creationId xmlns:a16="http://schemas.microsoft.com/office/drawing/2014/main" id="{7C1A8AF4-F3B9-43FE-86F0-4B4B070198B1}"/>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1" name="Rectangle 262">
              <a:extLst>
                <a:ext uri="{FF2B5EF4-FFF2-40B4-BE49-F238E27FC236}">
                  <a16:creationId xmlns:a16="http://schemas.microsoft.com/office/drawing/2014/main" id="{DF5AB8CE-3998-4FB3-93E2-F6FFBF262B3D}"/>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2" name="Rectangle 263">
              <a:extLst>
                <a:ext uri="{FF2B5EF4-FFF2-40B4-BE49-F238E27FC236}">
                  <a16:creationId xmlns:a16="http://schemas.microsoft.com/office/drawing/2014/main" id="{0941A2B4-C235-4156-9689-3B0ECD291DA1}"/>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3" name="Rectangle 264">
              <a:extLst>
                <a:ext uri="{FF2B5EF4-FFF2-40B4-BE49-F238E27FC236}">
                  <a16:creationId xmlns:a16="http://schemas.microsoft.com/office/drawing/2014/main" id="{F1183DF0-FD38-4670-A8EB-E414818059FC}"/>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4" name="Rectangle 265">
              <a:extLst>
                <a:ext uri="{FF2B5EF4-FFF2-40B4-BE49-F238E27FC236}">
                  <a16:creationId xmlns:a16="http://schemas.microsoft.com/office/drawing/2014/main" id="{8E916569-0835-4DD5-A190-6F5B9FFD089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5" name="Rectangle 266">
              <a:extLst>
                <a:ext uri="{FF2B5EF4-FFF2-40B4-BE49-F238E27FC236}">
                  <a16:creationId xmlns:a16="http://schemas.microsoft.com/office/drawing/2014/main" id="{8FEC9160-AE13-45B8-AFF8-FD3EAEC7D84F}"/>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6" name="Rectangle 267">
              <a:extLst>
                <a:ext uri="{FF2B5EF4-FFF2-40B4-BE49-F238E27FC236}">
                  <a16:creationId xmlns:a16="http://schemas.microsoft.com/office/drawing/2014/main" id="{E6302DD0-B9A7-4543-AE33-94CF60676203}"/>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7" name="Rectangle 268">
              <a:extLst>
                <a:ext uri="{FF2B5EF4-FFF2-40B4-BE49-F238E27FC236}">
                  <a16:creationId xmlns:a16="http://schemas.microsoft.com/office/drawing/2014/main" id="{8E30207E-8D4A-4E0D-9D02-5FAF939C163A}"/>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8" name="Rectangle 269">
              <a:extLst>
                <a:ext uri="{FF2B5EF4-FFF2-40B4-BE49-F238E27FC236}">
                  <a16:creationId xmlns:a16="http://schemas.microsoft.com/office/drawing/2014/main" id="{818B4116-68E4-43C2-BDBB-7B173EC70F5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9" name="Rectangle 270">
              <a:extLst>
                <a:ext uri="{FF2B5EF4-FFF2-40B4-BE49-F238E27FC236}">
                  <a16:creationId xmlns:a16="http://schemas.microsoft.com/office/drawing/2014/main" id="{03E125EA-C1CA-476F-88AB-A1F34D3ABA4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0" name="Rectangle 271">
              <a:extLst>
                <a:ext uri="{FF2B5EF4-FFF2-40B4-BE49-F238E27FC236}">
                  <a16:creationId xmlns:a16="http://schemas.microsoft.com/office/drawing/2014/main" id="{D6C7BEE7-3A85-48E0-9B32-6BFEFD7651A8}"/>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1" name="Rectangle 272">
              <a:extLst>
                <a:ext uri="{FF2B5EF4-FFF2-40B4-BE49-F238E27FC236}">
                  <a16:creationId xmlns:a16="http://schemas.microsoft.com/office/drawing/2014/main" id="{AE290DA8-20F8-40B4-A1F1-181AA0C22927}"/>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2" name="Rectangle 273">
              <a:extLst>
                <a:ext uri="{FF2B5EF4-FFF2-40B4-BE49-F238E27FC236}">
                  <a16:creationId xmlns:a16="http://schemas.microsoft.com/office/drawing/2014/main" id="{492E8FE2-C1D7-4F9F-B5B4-F84761CC538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3" name="Rectangle 274">
              <a:extLst>
                <a:ext uri="{FF2B5EF4-FFF2-40B4-BE49-F238E27FC236}">
                  <a16:creationId xmlns:a16="http://schemas.microsoft.com/office/drawing/2014/main" id="{3E662209-8556-467F-8C4F-2433F96B994A}"/>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4" name="Rectangle 275">
              <a:extLst>
                <a:ext uri="{FF2B5EF4-FFF2-40B4-BE49-F238E27FC236}">
                  <a16:creationId xmlns:a16="http://schemas.microsoft.com/office/drawing/2014/main" id="{7619B103-4322-48AD-B926-054F0B2B1847}"/>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5" name="Rectangle 276">
              <a:extLst>
                <a:ext uri="{FF2B5EF4-FFF2-40B4-BE49-F238E27FC236}">
                  <a16:creationId xmlns:a16="http://schemas.microsoft.com/office/drawing/2014/main" id="{99001A39-5227-4DD2-9A75-B2FD3B173573}"/>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6" name="Rectangle 277">
              <a:extLst>
                <a:ext uri="{FF2B5EF4-FFF2-40B4-BE49-F238E27FC236}">
                  <a16:creationId xmlns:a16="http://schemas.microsoft.com/office/drawing/2014/main" id="{60ABFAD7-E5EC-4C85-A88D-483F192826C8}"/>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7" name="Rectangle 278">
              <a:extLst>
                <a:ext uri="{FF2B5EF4-FFF2-40B4-BE49-F238E27FC236}">
                  <a16:creationId xmlns:a16="http://schemas.microsoft.com/office/drawing/2014/main" id="{E7440078-33B0-49B9-BCFA-D623EF9CE27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8" name="Rectangle 279">
              <a:extLst>
                <a:ext uri="{FF2B5EF4-FFF2-40B4-BE49-F238E27FC236}">
                  <a16:creationId xmlns:a16="http://schemas.microsoft.com/office/drawing/2014/main" id="{773D045B-F69B-493E-9AC5-D00151701704}"/>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9" name="Rectangle 280">
              <a:extLst>
                <a:ext uri="{FF2B5EF4-FFF2-40B4-BE49-F238E27FC236}">
                  <a16:creationId xmlns:a16="http://schemas.microsoft.com/office/drawing/2014/main" id="{B05C51CE-288B-48EB-9D36-9B2E50313817}"/>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80" name="Rectangle 281">
              <a:extLst>
                <a:ext uri="{FF2B5EF4-FFF2-40B4-BE49-F238E27FC236}">
                  <a16:creationId xmlns:a16="http://schemas.microsoft.com/office/drawing/2014/main" id="{633F627F-8CCB-431A-AFBD-F0961CB3E40B}"/>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grpSp>
        <p:nvGrpSpPr>
          <p:cNvPr id="81" name="Group 80">
            <a:extLst>
              <a:ext uri="{FF2B5EF4-FFF2-40B4-BE49-F238E27FC236}">
                <a16:creationId xmlns:a16="http://schemas.microsoft.com/office/drawing/2014/main" id="{E20DD88E-7C16-4AD8-9798-2D45EE40C0C7}"/>
              </a:ext>
            </a:extLst>
          </p:cNvPr>
          <p:cNvGrpSpPr/>
          <p:nvPr/>
        </p:nvGrpSpPr>
        <p:grpSpPr>
          <a:xfrm>
            <a:off x="1215837" y="2183289"/>
            <a:ext cx="472941" cy="331694"/>
            <a:chOff x="14373741" y="5761210"/>
            <a:chExt cx="463775" cy="325266"/>
          </a:xfrm>
        </p:grpSpPr>
        <p:sp>
          <p:nvSpPr>
            <p:cNvPr id="82" name="Rectangle 932">
              <a:extLst>
                <a:ext uri="{FF2B5EF4-FFF2-40B4-BE49-F238E27FC236}">
                  <a16:creationId xmlns:a16="http://schemas.microsoft.com/office/drawing/2014/main" id="{F7331F8B-D3B6-4674-8D74-D43E33F2F07C}"/>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3" name="Freeform 933">
              <a:extLst>
                <a:ext uri="{FF2B5EF4-FFF2-40B4-BE49-F238E27FC236}">
                  <a16:creationId xmlns:a16="http://schemas.microsoft.com/office/drawing/2014/main" id="{2B76E607-C435-4604-A19D-9977FA5FAA69}"/>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4" name="Freeform 934">
              <a:extLst>
                <a:ext uri="{FF2B5EF4-FFF2-40B4-BE49-F238E27FC236}">
                  <a16:creationId xmlns:a16="http://schemas.microsoft.com/office/drawing/2014/main" id="{C17EE1C3-7E2E-46D5-A4E9-4C897245F27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5" name="Rectangle 935">
              <a:extLst>
                <a:ext uri="{FF2B5EF4-FFF2-40B4-BE49-F238E27FC236}">
                  <a16:creationId xmlns:a16="http://schemas.microsoft.com/office/drawing/2014/main" id="{2ED3E20B-2C8B-4BF1-B679-407AC3103BB6}"/>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6" name="Rectangle 936">
              <a:extLst>
                <a:ext uri="{FF2B5EF4-FFF2-40B4-BE49-F238E27FC236}">
                  <a16:creationId xmlns:a16="http://schemas.microsoft.com/office/drawing/2014/main" id="{3D6702EB-0343-43CB-9184-816DE62F72C3}"/>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7" name="Rectangle 937">
              <a:extLst>
                <a:ext uri="{FF2B5EF4-FFF2-40B4-BE49-F238E27FC236}">
                  <a16:creationId xmlns:a16="http://schemas.microsoft.com/office/drawing/2014/main" id="{CE00EA21-DE9D-453B-B66D-75CBBE613A8A}"/>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8" name="Oval 938">
              <a:extLst>
                <a:ext uri="{FF2B5EF4-FFF2-40B4-BE49-F238E27FC236}">
                  <a16:creationId xmlns:a16="http://schemas.microsoft.com/office/drawing/2014/main" id="{4ABCE97C-CEA1-4257-9AD7-E7348C7CB74C}"/>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9" name="Rectangle 939">
              <a:extLst>
                <a:ext uri="{FF2B5EF4-FFF2-40B4-BE49-F238E27FC236}">
                  <a16:creationId xmlns:a16="http://schemas.microsoft.com/office/drawing/2014/main" id="{37CD94F3-08D4-4312-8B4D-FCF25861748E}"/>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0" name="Oval 940">
              <a:extLst>
                <a:ext uri="{FF2B5EF4-FFF2-40B4-BE49-F238E27FC236}">
                  <a16:creationId xmlns:a16="http://schemas.microsoft.com/office/drawing/2014/main" id="{D2A0EB8C-600D-4B2E-92BF-5F11DAF8EE2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1" name="Oval 941">
              <a:extLst>
                <a:ext uri="{FF2B5EF4-FFF2-40B4-BE49-F238E27FC236}">
                  <a16:creationId xmlns:a16="http://schemas.microsoft.com/office/drawing/2014/main" id="{D93BD388-9BD0-476A-8143-4AF35DB6A98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2" name="Oval 942">
              <a:extLst>
                <a:ext uri="{FF2B5EF4-FFF2-40B4-BE49-F238E27FC236}">
                  <a16:creationId xmlns:a16="http://schemas.microsoft.com/office/drawing/2014/main" id="{40DA2274-7F7A-48D9-BC80-CA8C94D0ACD2}"/>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3" name="Rectangle 943">
              <a:extLst>
                <a:ext uri="{FF2B5EF4-FFF2-40B4-BE49-F238E27FC236}">
                  <a16:creationId xmlns:a16="http://schemas.microsoft.com/office/drawing/2014/main" id="{E893886E-3A0A-404F-8E82-B44C76BD6B7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4" name="Rectangle 944" descr="component solutions">
              <a:extLst>
                <a:ext uri="{FF2B5EF4-FFF2-40B4-BE49-F238E27FC236}">
                  <a16:creationId xmlns:a16="http://schemas.microsoft.com/office/drawing/2014/main" id="{23A06620-13CE-44E8-8F2F-604000A64E36}"/>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5" name="Freeform 945">
              <a:extLst>
                <a:ext uri="{FF2B5EF4-FFF2-40B4-BE49-F238E27FC236}">
                  <a16:creationId xmlns:a16="http://schemas.microsoft.com/office/drawing/2014/main" id="{6227D558-3A6B-4A21-9289-B07E48EA3FE0}"/>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6" name="Freeform 946">
              <a:extLst>
                <a:ext uri="{FF2B5EF4-FFF2-40B4-BE49-F238E27FC236}">
                  <a16:creationId xmlns:a16="http://schemas.microsoft.com/office/drawing/2014/main" id="{C54ACE19-F866-48A4-A63E-76720EBF3C8C}"/>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7" name="Freeform 947">
              <a:extLst>
                <a:ext uri="{FF2B5EF4-FFF2-40B4-BE49-F238E27FC236}">
                  <a16:creationId xmlns:a16="http://schemas.microsoft.com/office/drawing/2014/main" id="{849E69E2-D539-472F-9D6C-3E717DBE66E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grpSp>
      <p:sp>
        <p:nvSpPr>
          <p:cNvPr id="118" name="Callout: Double Bent Line 117">
            <a:extLst>
              <a:ext uri="{FF2B5EF4-FFF2-40B4-BE49-F238E27FC236}">
                <a16:creationId xmlns:a16="http://schemas.microsoft.com/office/drawing/2014/main" id="{952F99FE-A2B9-4202-A308-10853F4E9B32}"/>
              </a:ext>
            </a:extLst>
          </p:cNvPr>
          <p:cNvSpPr/>
          <p:nvPr/>
        </p:nvSpPr>
        <p:spPr bwMode="auto">
          <a:xfrm flipH="1">
            <a:off x="4133184" y="3311886"/>
            <a:ext cx="1998737" cy="772205"/>
          </a:xfrm>
          <a:custGeom>
            <a:avLst/>
            <a:gdLst>
              <a:gd name="connsiteX0" fmla="*/ 0 w 1998737"/>
              <a:gd name="connsiteY0" fmla="*/ 0 h 772205"/>
              <a:gd name="connsiteX1" fmla="*/ 459710 w 1998737"/>
              <a:gd name="connsiteY1" fmla="*/ 0 h 772205"/>
              <a:gd name="connsiteX2" fmla="*/ 999369 w 1998737"/>
              <a:gd name="connsiteY2" fmla="*/ 0 h 772205"/>
              <a:gd name="connsiteX3" fmla="*/ 1519040 w 1998737"/>
              <a:gd name="connsiteY3" fmla="*/ 0 h 772205"/>
              <a:gd name="connsiteX4" fmla="*/ 1998737 w 1998737"/>
              <a:gd name="connsiteY4" fmla="*/ 0 h 772205"/>
              <a:gd name="connsiteX5" fmla="*/ 1998737 w 1998737"/>
              <a:gd name="connsiteY5" fmla="*/ 386103 h 772205"/>
              <a:gd name="connsiteX6" fmla="*/ 1998737 w 1998737"/>
              <a:gd name="connsiteY6" fmla="*/ 772205 h 772205"/>
              <a:gd name="connsiteX7" fmla="*/ 1539027 w 1998737"/>
              <a:gd name="connsiteY7" fmla="*/ 772205 h 772205"/>
              <a:gd name="connsiteX8" fmla="*/ 1079318 w 1998737"/>
              <a:gd name="connsiteY8" fmla="*/ 772205 h 772205"/>
              <a:gd name="connsiteX9" fmla="*/ 579634 w 1998737"/>
              <a:gd name="connsiteY9" fmla="*/ 772205 h 772205"/>
              <a:gd name="connsiteX10" fmla="*/ 0 w 1998737"/>
              <a:gd name="connsiteY10" fmla="*/ 772205 h 772205"/>
              <a:gd name="connsiteX11" fmla="*/ 0 w 1998737"/>
              <a:gd name="connsiteY11" fmla="*/ 393825 h 772205"/>
              <a:gd name="connsiteX12" fmla="*/ 0 w 1998737"/>
              <a:gd name="connsiteY12" fmla="*/ 0 h 772205"/>
              <a:gd name="connsiteX0" fmla="*/ -166555 w 1998737"/>
              <a:gd name="connsiteY0" fmla="*/ 144788 h 772205"/>
              <a:gd name="connsiteX1" fmla="*/ -333129 w 1998737"/>
              <a:gd name="connsiteY1" fmla="*/ 144788 h 772205"/>
              <a:gd name="connsiteX2" fmla="*/ -585710 w 1998737"/>
              <a:gd name="connsiteY2" fmla="*/ 33892 h 772205"/>
              <a:gd name="connsiteX3" fmla="*/ -564863 w 1998737"/>
              <a:gd name="connsiteY3" fmla="*/ -225453 h 772205"/>
            </a:gdLst>
            <a:ahLst/>
            <a:cxnLst>
              <a:cxn ang="0">
                <a:pos x="connsiteX0" y="connsiteY0"/>
              </a:cxn>
              <a:cxn ang="0">
                <a:pos x="connsiteX1" y="connsiteY1"/>
              </a:cxn>
              <a:cxn ang="0">
                <a:pos x="connsiteX2" y="connsiteY2"/>
              </a:cxn>
              <a:cxn ang="0">
                <a:pos x="connsiteX3" y="connsiteY3"/>
              </a:cxn>
            </a:cxnLst>
            <a:rect l="l" t="t" r="r" b="b"/>
            <a:pathLst>
              <a:path w="1998737" h="772205" extrusionOk="0">
                <a:moveTo>
                  <a:pt x="0" y="0"/>
                </a:moveTo>
                <a:cubicBezTo>
                  <a:pt x="193187" y="-28422"/>
                  <a:pt x="256800" y="53658"/>
                  <a:pt x="459710" y="0"/>
                </a:cubicBezTo>
                <a:cubicBezTo>
                  <a:pt x="662620" y="-53658"/>
                  <a:pt x="733286" y="51571"/>
                  <a:pt x="999369" y="0"/>
                </a:cubicBezTo>
                <a:cubicBezTo>
                  <a:pt x="1265452" y="-51571"/>
                  <a:pt x="1387113" y="13706"/>
                  <a:pt x="1519040" y="0"/>
                </a:cubicBezTo>
                <a:cubicBezTo>
                  <a:pt x="1650967" y="-13706"/>
                  <a:pt x="1827689" y="7854"/>
                  <a:pt x="1998737" y="0"/>
                </a:cubicBezTo>
                <a:cubicBezTo>
                  <a:pt x="2043758" y="148537"/>
                  <a:pt x="1958306" y="239124"/>
                  <a:pt x="1998737" y="386103"/>
                </a:cubicBezTo>
                <a:cubicBezTo>
                  <a:pt x="2039168" y="533082"/>
                  <a:pt x="1994085" y="618738"/>
                  <a:pt x="1998737" y="772205"/>
                </a:cubicBezTo>
                <a:cubicBezTo>
                  <a:pt x="1835143" y="824791"/>
                  <a:pt x="1668599" y="752878"/>
                  <a:pt x="1539027" y="772205"/>
                </a:cubicBezTo>
                <a:cubicBezTo>
                  <a:pt x="1409455" y="791532"/>
                  <a:pt x="1189019" y="770095"/>
                  <a:pt x="1079318" y="772205"/>
                </a:cubicBezTo>
                <a:cubicBezTo>
                  <a:pt x="969617" y="774315"/>
                  <a:pt x="784824" y="754919"/>
                  <a:pt x="579634" y="772205"/>
                </a:cubicBezTo>
                <a:cubicBezTo>
                  <a:pt x="374444" y="789491"/>
                  <a:pt x="287655" y="737575"/>
                  <a:pt x="0" y="772205"/>
                </a:cubicBezTo>
                <a:cubicBezTo>
                  <a:pt x="-34723" y="626561"/>
                  <a:pt x="33801" y="546015"/>
                  <a:pt x="0" y="393825"/>
                </a:cubicBezTo>
                <a:cubicBezTo>
                  <a:pt x="-33801" y="241635"/>
                  <a:pt x="10998" y="150505"/>
                  <a:pt x="0" y="0"/>
                </a:cubicBezTo>
                <a:close/>
              </a:path>
              <a:path w="1998737" h="772205" fill="none" extrusionOk="0">
                <a:moveTo>
                  <a:pt x="-166555" y="144788"/>
                </a:moveTo>
                <a:cubicBezTo>
                  <a:pt x="-237207" y="155777"/>
                  <a:pt x="-251531" y="137009"/>
                  <a:pt x="-333129" y="144788"/>
                </a:cubicBezTo>
                <a:cubicBezTo>
                  <a:pt x="-405925" y="123194"/>
                  <a:pt x="-475871" y="55336"/>
                  <a:pt x="-585710" y="33892"/>
                </a:cubicBezTo>
                <a:cubicBezTo>
                  <a:pt x="-595032" y="-39588"/>
                  <a:pt x="-552180" y="-103944"/>
                  <a:pt x="-564863" y="-225453"/>
                </a:cubicBezTo>
              </a:path>
            </a:pathLst>
          </a:custGeom>
          <a:noFill/>
          <a:ln w="19050">
            <a:solidFill>
              <a:schemeClr val="accent2"/>
            </a:solidFill>
            <a:headEnd type="none" w="med" len="med"/>
            <a:tailEnd type="none" w="med" len="med"/>
            <a:extLst>
              <a:ext uri="{C807C97D-BFC1-408E-A445-0C87EB9F89A2}">
                <ask:lineSketchStyleProps xmlns:ask="http://schemas.microsoft.com/office/drawing/2018/sketchyshapes" sd="585136200">
                  <a:prstGeom prst="borderCallout3">
                    <a:avLst>
                      <a:gd name="adj1" fmla="val 18750"/>
                      <a:gd name="adj2" fmla="val -8333"/>
                      <a:gd name="adj3" fmla="val 18750"/>
                      <a:gd name="adj4" fmla="val -16667"/>
                      <a:gd name="adj5" fmla="val 4389"/>
                      <a:gd name="adj6" fmla="val -29304"/>
                      <a:gd name="adj7" fmla="val -29196"/>
                      <a:gd name="adj8" fmla="val -28261"/>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endParaRPr lang="en-US" sz="1632" i="1" dirty="0">
              <a:gradFill>
                <a:gsLst>
                  <a:gs pos="2917">
                    <a:srgbClr val="1A1A1A"/>
                  </a:gs>
                  <a:gs pos="30000">
                    <a:srgbClr val="1A1A1A"/>
                  </a:gs>
                </a:gsLst>
                <a:lin ang="5400000" scaled="0"/>
              </a:gradFill>
              <a:latin typeface="Segoe UI"/>
            </a:endParaRPr>
          </a:p>
        </p:txBody>
      </p:sp>
      <p:sp>
        <p:nvSpPr>
          <p:cNvPr id="119" name="Rectangle 118">
            <a:extLst>
              <a:ext uri="{FF2B5EF4-FFF2-40B4-BE49-F238E27FC236}">
                <a16:creationId xmlns:a16="http://schemas.microsoft.com/office/drawing/2014/main" id="{AC9744F9-B01C-41F7-A577-48F0A66B7EE5}"/>
              </a:ext>
            </a:extLst>
          </p:cNvPr>
          <p:cNvSpPr/>
          <p:nvPr/>
        </p:nvSpPr>
        <p:spPr>
          <a:xfrm>
            <a:off x="4133185" y="3266260"/>
            <a:ext cx="2027577" cy="862647"/>
          </a:xfrm>
          <a:prstGeom prst="rect">
            <a:avLst/>
          </a:prstGeom>
        </p:spPr>
        <p:txBody>
          <a:bodyPr wrap="square">
            <a:spAutoFit/>
          </a:bodyPr>
          <a:lstStyle/>
          <a:p>
            <a:pPr defTabSz="932563"/>
            <a:r>
              <a:rPr lang="en-US" sz="1632" i="1" dirty="0">
                <a:gradFill>
                  <a:gsLst>
                    <a:gs pos="2917">
                      <a:srgbClr val="1A1A1A"/>
                    </a:gs>
                    <a:gs pos="30000">
                      <a:srgbClr val="1A1A1A"/>
                    </a:gs>
                  </a:gsLst>
                  <a:lin ang="5400000" scaled="0"/>
                </a:gradFill>
                <a:latin typeface="Segoe UI"/>
              </a:rPr>
              <a:t>Need a fast way to configure my Azure environment</a:t>
            </a:r>
          </a:p>
        </p:txBody>
      </p:sp>
      <p:sp>
        <p:nvSpPr>
          <p:cNvPr id="120" name="TextBox 119">
            <a:extLst>
              <a:ext uri="{FF2B5EF4-FFF2-40B4-BE49-F238E27FC236}">
                <a16:creationId xmlns:a16="http://schemas.microsoft.com/office/drawing/2014/main" id="{A045E583-E6C1-4603-9D8F-DA46D04E50B6}"/>
              </a:ext>
            </a:extLst>
          </p:cNvPr>
          <p:cNvSpPr txBox="1"/>
          <p:nvPr/>
        </p:nvSpPr>
        <p:spPr>
          <a:xfrm>
            <a:off x="6871483" y="3123911"/>
            <a:ext cx="1482991" cy="640363"/>
          </a:xfrm>
          <a:prstGeom prst="rect">
            <a:avLst/>
          </a:prstGeom>
          <a:noFill/>
        </p:spPr>
        <p:txBody>
          <a:bodyPr wrap="square" lIns="0" tIns="0" rIns="0" bIns="0" rtlCol="0">
            <a:spAutoFit/>
          </a:bodyPr>
          <a:lstStyle/>
          <a:p>
            <a:pPr defTabSz="932563"/>
            <a:r>
              <a:rPr lang="en-US" sz="2040" b="1" dirty="0">
                <a:solidFill>
                  <a:srgbClr val="002050"/>
                </a:solidFill>
                <a:latin typeface="Ink Free" panose="03080402000500000000" pitchFamily="66" charset="0"/>
              </a:rPr>
              <a:t>Landing zone Blueprints</a:t>
            </a:r>
          </a:p>
        </p:txBody>
      </p:sp>
    </p:spTree>
    <p:extLst>
      <p:ext uri="{BB962C8B-B14F-4D97-AF65-F5344CB8AC3E}">
        <p14:creationId xmlns:p14="http://schemas.microsoft.com/office/powerpoint/2010/main" val="1747593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18"/>
                                        </p:tgtEl>
                                      </p:cBhvr>
                                    </p:animEffect>
                                    <p:set>
                                      <p:cBhvr>
                                        <p:cTn id="15" dur="1" fill="hold">
                                          <p:stCondLst>
                                            <p:cond delay="499"/>
                                          </p:stCondLst>
                                        </p:cTn>
                                        <p:tgtEl>
                                          <p:spTgt spid="11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19"/>
                                        </p:tgtEl>
                                      </p:cBhvr>
                                    </p:animEffect>
                                    <p:set>
                                      <p:cBhvr>
                                        <p:cTn id="18" dur="1" fill="hold">
                                          <p:stCondLst>
                                            <p:cond delay="499"/>
                                          </p:stCondLst>
                                        </p:cTn>
                                        <p:tgtEl>
                                          <p:spTgt spid="11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20"/>
                                        </p:tgtEl>
                                      </p:cBhvr>
                                    </p:animEffect>
                                    <p:set>
                                      <p:cBhvr>
                                        <p:cTn id="21"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8" grpId="1" animBg="1"/>
      <p:bldP spid="119" grpId="0"/>
      <p:bldP spid="119" grpId="1"/>
      <p:bldP spid="120" grpId="0"/>
      <p:bldP spid="12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7375-37A9-486A-BBC5-39CF3622FC4D}"/>
              </a:ext>
            </a:extLst>
          </p:cNvPr>
          <p:cNvSpPr>
            <a:spLocks noGrp="1"/>
          </p:cNvSpPr>
          <p:nvPr>
            <p:ph type="title"/>
          </p:nvPr>
        </p:nvSpPr>
        <p:spPr>
          <a:xfrm>
            <a:off x="855768" y="471760"/>
            <a:ext cx="10724938" cy="576340"/>
          </a:xfrm>
        </p:spPr>
        <p:txBody>
          <a:bodyPr/>
          <a:lstStyle/>
          <a:p>
            <a:r>
              <a:rPr lang="en-US" dirty="0">
                <a:solidFill>
                  <a:schemeClr val="tx1"/>
                </a:solidFill>
                <a:latin typeface="Segoe UI Semibold" panose="020B0702040204020203" pitchFamily="34" charset="0"/>
                <a:cs typeface="Segoe UI Semibold" panose="020B0702040204020203" pitchFamily="34" charset="0"/>
              </a:rPr>
              <a:t>Ready</a:t>
            </a:r>
          </a:p>
        </p:txBody>
      </p:sp>
      <p:sp>
        <p:nvSpPr>
          <p:cNvPr id="5" name="TextBox 4">
            <a:extLst>
              <a:ext uri="{FF2B5EF4-FFF2-40B4-BE49-F238E27FC236}">
                <a16:creationId xmlns:a16="http://schemas.microsoft.com/office/drawing/2014/main" id="{6A3E6131-9CD1-44E4-BABE-EF30A35F50FD}"/>
              </a:ext>
            </a:extLst>
          </p:cNvPr>
          <p:cNvSpPr txBox="1"/>
          <p:nvPr/>
        </p:nvSpPr>
        <p:spPr>
          <a:xfrm>
            <a:off x="2218166" y="2510025"/>
            <a:ext cx="3397758" cy="1214873"/>
          </a:xfrm>
          <a:prstGeom prst="rect">
            <a:avLst/>
          </a:prstGeom>
          <a:noFill/>
        </p:spPr>
        <p:txBody>
          <a:bodyPr wrap="square" rtlCol="0">
            <a:spAutoFit/>
          </a:bodyPr>
          <a:lstStyle/>
          <a:p>
            <a:pPr defTabSz="932563"/>
            <a:r>
              <a:rPr lang="en-US" sz="2244" dirty="0">
                <a:solidFill>
                  <a:srgbClr val="0070C0"/>
                </a:solidFill>
                <a:latin typeface="Segoe UI "/>
              </a:rPr>
              <a:t>Azure setup guide</a:t>
            </a:r>
          </a:p>
          <a:p>
            <a:pPr defTabSz="932563"/>
            <a:r>
              <a:rPr lang="en-US" sz="1632" dirty="0">
                <a:solidFill>
                  <a:srgbClr val="1A1A1A"/>
                </a:solidFill>
                <a:latin typeface="Segoe UI "/>
              </a:rPr>
              <a:t>Azure setup guidance on the tools and approaches you need to create a landing zone</a:t>
            </a:r>
          </a:p>
        </p:txBody>
      </p:sp>
      <p:sp>
        <p:nvSpPr>
          <p:cNvPr id="7" name="TextBox 6">
            <a:extLst>
              <a:ext uri="{FF2B5EF4-FFF2-40B4-BE49-F238E27FC236}">
                <a16:creationId xmlns:a16="http://schemas.microsoft.com/office/drawing/2014/main" id="{5E7DA720-51C3-4F12-8D7B-B094FB06C3A3}"/>
              </a:ext>
            </a:extLst>
          </p:cNvPr>
          <p:cNvSpPr txBox="1"/>
          <p:nvPr/>
        </p:nvSpPr>
        <p:spPr>
          <a:xfrm>
            <a:off x="2218166" y="4250407"/>
            <a:ext cx="3608537" cy="1214873"/>
          </a:xfrm>
          <a:prstGeom prst="rect">
            <a:avLst/>
          </a:prstGeom>
          <a:noFill/>
        </p:spPr>
        <p:txBody>
          <a:bodyPr wrap="square" rtlCol="0">
            <a:spAutoFit/>
          </a:bodyPr>
          <a:lstStyle/>
          <a:p>
            <a:pPr defTabSz="932563"/>
            <a:r>
              <a:rPr lang="en-US" sz="2244">
                <a:solidFill>
                  <a:srgbClr val="0070C0"/>
                </a:solidFill>
                <a:latin typeface="Segoe UI "/>
              </a:rPr>
              <a:t>Expand the landing zone</a:t>
            </a:r>
          </a:p>
          <a:p>
            <a:pPr defTabSz="932563"/>
            <a:r>
              <a:rPr lang="en-US" sz="1632">
                <a:solidFill>
                  <a:srgbClr val="1A1A1A"/>
                </a:solidFill>
                <a:latin typeface="Segoe UI "/>
              </a:rPr>
              <a:t>Meet the platform considerations of your cloud adoption plan by expanding your landing zone</a:t>
            </a:r>
            <a:endParaRPr lang="en-US" sz="2244">
              <a:solidFill>
                <a:srgbClr val="1A1A1A"/>
              </a:solidFill>
              <a:latin typeface="Segoe UI "/>
            </a:endParaRPr>
          </a:p>
        </p:txBody>
      </p:sp>
      <p:sp>
        <p:nvSpPr>
          <p:cNvPr id="9" name="TextBox 8">
            <a:extLst>
              <a:ext uri="{FF2B5EF4-FFF2-40B4-BE49-F238E27FC236}">
                <a16:creationId xmlns:a16="http://schemas.microsoft.com/office/drawing/2014/main" id="{EAC3FAC2-6506-4B62-AF7C-D3AEA873C607}"/>
              </a:ext>
            </a:extLst>
          </p:cNvPr>
          <p:cNvSpPr txBox="1"/>
          <p:nvPr/>
        </p:nvSpPr>
        <p:spPr>
          <a:xfrm>
            <a:off x="6914744" y="2453504"/>
            <a:ext cx="3613615" cy="1471031"/>
          </a:xfrm>
          <a:prstGeom prst="rect">
            <a:avLst/>
          </a:prstGeom>
          <a:noFill/>
        </p:spPr>
        <p:txBody>
          <a:bodyPr wrap="square" rtlCol="0">
            <a:spAutoFit/>
          </a:bodyPr>
          <a:lstStyle/>
          <a:p>
            <a:pPr defTabSz="932563"/>
            <a:r>
              <a:rPr lang="en-US" sz="2244" dirty="0">
                <a:solidFill>
                  <a:srgbClr val="0070C0"/>
                </a:solidFill>
                <a:latin typeface="Segoe UI "/>
              </a:rPr>
              <a:t>First landing zone</a:t>
            </a:r>
          </a:p>
          <a:p>
            <a:pPr defTabSz="932563"/>
            <a:r>
              <a:rPr lang="en-US" sz="1632" dirty="0">
                <a:solidFill>
                  <a:srgbClr val="1A1A1A"/>
                </a:solidFill>
                <a:latin typeface="Segoe UI "/>
              </a:rPr>
              <a:t>Choose the most appropriate landing zone option to establish a code-based starting point for your environment</a:t>
            </a:r>
          </a:p>
        </p:txBody>
      </p:sp>
      <p:sp>
        <p:nvSpPr>
          <p:cNvPr id="11" name="TextBox 10">
            <a:extLst>
              <a:ext uri="{FF2B5EF4-FFF2-40B4-BE49-F238E27FC236}">
                <a16:creationId xmlns:a16="http://schemas.microsoft.com/office/drawing/2014/main" id="{648E3EA2-6BAB-4879-A28D-98A83A2AB439}"/>
              </a:ext>
            </a:extLst>
          </p:cNvPr>
          <p:cNvSpPr txBox="1"/>
          <p:nvPr/>
        </p:nvSpPr>
        <p:spPr>
          <a:xfrm>
            <a:off x="6956643" y="4189077"/>
            <a:ext cx="3608537" cy="958714"/>
          </a:xfrm>
          <a:prstGeom prst="rect">
            <a:avLst/>
          </a:prstGeom>
          <a:noFill/>
        </p:spPr>
        <p:txBody>
          <a:bodyPr wrap="square" rtlCol="0">
            <a:spAutoFit/>
          </a:bodyPr>
          <a:lstStyle/>
          <a:p>
            <a:pPr defTabSz="932563"/>
            <a:r>
              <a:rPr lang="en-US" sz="2244">
                <a:solidFill>
                  <a:srgbClr val="0070C0"/>
                </a:solidFill>
                <a:latin typeface="Segoe UI "/>
              </a:rPr>
              <a:t>Best practices</a:t>
            </a:r>
          </a:p>
          <a:p>
            <a:pPr defTabSz="932563"/>
            <a:r>
              <a:rPr lang="en-US" sz="1632">
                <a:solidFill>
                  <a:srgbClr val="1A1A1A"/>
                </a:solidFill>
                <a:latin typeface="Segoe UI "/>
              </a:rPr>
              <a:t>Validate landing zone modifications against best practices</a:t>
            </a:r>
          </a:p>
        </p:txBody>
      </p:sp>
      <p:sp>
        <p:nvSpPr>
          <p:cNvPr id="14" name="TextBox 13">
            <a:extLst>
              <a:ext uri="{FF2B5EF4-FFF2-40B4-BE49-F238E27FC236}">
                <a16:creationId xmlns:a16="http://schemas.microsoft.com/office/drawing/2014/main" id="{5EE78AB0-035E-423A-9C70-DFD8F6385AC7}"/>
              </a:ext>
            </a:extLst>
          </p:cNvPr>
          <p:cNvSpPr txBox="1"/>
          <p:nvPr/>
        </p:nvSpPr>
        <p:spPr>
          <a:xfrm>
            <a:off x="767632" y="1206630"/>
            <a:ext cx="11495395" cy="862581"/>
          </a:xfrm>
          <a:prstGeom prst="rect">
            <a:avLst/>
          </a:prstGeom>
          <a:noFill/>
        </p:spPr>
        <p:txBody>
          <a:bodyPr wrap="square" rtlCol="0">
            <a:spAutoFit/>
          </a:bodyPr>
          <a:lstStyle/>
          <a:p>
            <a:pPr defTabSz="932563">
              <a:defRPr/>
            </a:pPr>
            <a:r>
              <a:rPr lang="en-US" sz="2448">
                <a:solidFill>
                  <a:srgbClr val="000000"/>
                </a:solidFill>
                <a:latin typeface="Segoe UI" panose="020B0502040204020203" pitchFamily="34" charset="0"/>
              </a:rPr>
              <a:t>The ‘Ready’ module establishes a cloud foundation or adoption target that can provide hosting for any adoption efforts. </a:t>
            </a:r>
          </a:p>
        </p:txBody>
      </p:sp>
      <p:pic>
        <p:nvPicPr>
          <p:cNvPr id="1026" name="Picture 2" descr="1">
            <a:extLst>
              <a:ext uri="{FF2B5EF4-FFF2-40B4-BE49-F238E27FC236}">
                <a16:creationId xmlns:a16="http://schemas.microsoft.com/office/drawing/2014/main" id="{74D6A89E-CCAD-4A47-9D69-67CF43AC9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056" y="2453504"/>
            <a:ext cx="531300" cy="531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
            <a:extLst>
              <a:ext uri="{FF2B5EF4-FFF2-40B4-BE49-F238E27FC236}">
                <a16:creationId xmlns:a16="http://schemas.microsoft.com/office/drawing/2014/main" id="{0DFEA516-9492-429B-A754-43B46C05E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251" y="2510025"/>
            <a:ext cx="531300" cy="531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3">
            <a:extLst>
              <a:ext uri="{FF2B5EF4-FFF2-40B4-BE49-F238E27FC236}">
                <a16:creationId xmlns:a16="http://schemas.microsoft.com/office/drawing/2014/main" id="{E2A95A08-B46A-4F56-895B-18A0E9EF4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5645" y="4250406"/>
            <a:ext cx="531300" cy="49597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4">
            <a:extLst>
              <a:ext uri="{FF2B5EF4-FFF2-40B4-BE49-F238E27FC236}">
                <a16:creationId xmlns:a16="http://schemas.microsoft.com/office/drawing/2014/main" id="{E44793C3-902B-404D-9DE1-0763C167A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9252" y="4250407"/>
            <a:ext cx="531301" cy="53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857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1ED9D04C-C712-485C-BFE4-25A2B80894CF}"/>
              </a:ext>
            </a:extLst>
          </p:cNvPr>
          <p:cNvSpPr/>
          <p:nvPr/>
        </p:nvSpPr>
        <p:spPr>
          <a:xfrm>
            <a:off x="605143" y="2682326"/>
            <a:ext cx="2146044" cy="3987145"/>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86521" rIns="93260" bIns="0" numCol="1" spcCol="1270" anchor="t" anchorCtr="0">
            <a:noAutofit/>
          </a:bodyPr>
          <a:lstStyle/>
          <a:p>
            <a:pPr defTabSz="1178698">
              <a:lnSpc>
                <a:spcPct val="90000"/>
              </a:lnSpc>
              <a:spcBef>
                <a:spcPct val="0"/>
              </a:spcBef>
              <a:spcAft>
                <a:spcPct val="35000"/>
              </a:spcAft>
              <a:defRPr/>
            </a:pPr>
            <a:r>
              <a:rPr lang="en-US" sz="1836">
                <a:solidFill>
                  <a:srgbClr val="FFFFFF"/>
                </a:solidFill>
                <a:latin typeface="Segoe UI Semibold"/>
              </a:rPr>
              <a:t>Azure</a:t>
            </a:r>
            <a:br>
              <a:rPr lang="en-US" sz="1836">
                <a:solidFill>
                  <a:srgbClr val="FFFFFF"/>
                </a:solidFill>
                <a:latin typeface="Segoe UI Semibold"/>
              </a:rPr>
            </a:br>
            <a:r>
              <a:rPr lang="en-US" sz="1836">
                <a:solidFill>
                  <a:srgbClr val="FFFFFF"/>
                </a:solidFill>
                <a:latin typeface="Segoe UI Semibold"/>
              </a:rPr>
              <a:t>readiness guide</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Resource management:</a:t>
            </a:r>
            <a:br>
              <a:rPr lang="en-US" sz="1428">
                <a:solidFill>
                  <a:srgbClr val="FFFFFF"/>
                </a:solidFill>
                <a:latin typeface="Segoe UI Semibold"/>
              </a:rPr>
            </a:br>
            <a:r>
              <a:rPr lang="en-US" sz="1428">
                <a:solidFill>
                  <a:srgbClr val="FFFFFF"/>
                </a:solidFill>
                <a:latin typeface="Segoe UI"/>
              </a:rPr>
              <a:t>management groups, subscriptions, resource groups, resources tree hierarchy</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Naming Standards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Resource tags</a:t>
            </a:r>
          </a:p>
        </p:txBody>
      </p:sp>
      <p:sp>
        <p:nvSpPr>
          <p:cNvPr id="58" name="Freeform: Shape 57">
            <a:extLst>
              <a:ext uri="{FF2B5EF4-FFF2-40B4-BE49-F238E27FC236}">
                <a16:creationId xmlns:a16="http://schemas.microsoft.com/office/drawing/2014/main" id="{8DFB46DF-C8C3-4E1D-B407-8BE7EDC407C6}"/>
              </a:ext>
            </a:extLst>
          </p:cNvPr>
          <p:cNvSpPr/>
          <p:nvPr/>
        </p:nvSpPr>
        <p:spPr>
          <a:xfrm>
            <a:off x="2916869" y="2682326"/>
            <a:ext cx="2146044" cy="3987145"/>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86521" rIns="93260" bIns="0" numCol="1" spcCol="1270" anchor="t" anchorCtr="0">
            <a:noAutofit/>
          </a:bodyPr>
          <a:lstStyle/>
          <a:p>
            <a:pPr marL="0" lvl="1" defTabSz="1178698">
              <a:lnSpc>
                <a:spcPct val="90000"/>
              </a:lnSpc>
              <a:spcBef>
                <a:spcPct val="0"/>
              </a:spcBef>
              <a:spcAft>
                <a:spcPct val="35000"/>
              </a:spcAft>
              <a:defRPr/>
            </a:pPr>
            <a:r>
              <a:rPr lang="en-US" sz="1836" dirty="0">
                <a:solidFill>
                  <a:srgbClr val="FFFFFF"/>
                </a:solidFill>
                <a:latin typeface="Segoe UI Semibold"/>
              </a:rPr>
              <a:t>Landing zone infrastructure</a:t>
            </a:r>
          </a:p>
          <a:p>
            <a:pPr marL="174862" lvl="1" indent="-174862" defTabSz="680018">
              <a:lnSpc>
                <a:spcPct val="90000"/>
              </a:lnSpc>
              <a:spcBef>
                <a:spcPct val="0"/>
              </a:spcBef>
              <a:spcAft>
                <a:spcPct val="15000"/>
              </a:spcAft>
              <a:buFont typeface="Arial" panose="020B0604020202020204" pitchFamily="34" charset="0"/>
              <a:buChar char="•"/>
              <a:defRPr/>
            </a:pPr>
            <a:r>
              <a:rPr lang="en-US" sz="1428" dirty="0">
                <a:solidFill>
                  <a:srgbClr val="FFFFFF"/>
                </a:solidFill>
                <a:latin typeface="Segoe UI Semibold"/>
              </a:rPr>
              <a:t>Network design: </a:t>
            </a:r>
            <a:r>
              <a:rPr lang="en-US" sz="1428" dirty="0" err="1">
                <a:solidFill>
                  <a:srgbClr val="FFFFFF"/>
                </a:solidFill>
                <a:latin typeface="Segoe UI"/>
              </a:rPr>
              <a:t>Vnet</a:t>
            </a:r>
            <a:r>
              <a:rPr lang="en-US" sz="1428" dirty="0">
                <a:solidFill>
                  <a:srgbClr val="FFFFFF"/>
                </a:solidFill>
                <a:latin typeface="Segoe UI"/>
              </a:rPr>
              <a:t>, hybrid, firewall, hub, front door, endpoints</a:t>
            </a:r>
          </a:p>
          <a:p>
            <a:pPr marL="174862" lvl="1" indent="-174862" defTabSz="680018">
              <a:lnSpc>
                <a:spcPct val="90000"/>
              </a:lnSpc>
              <a:spcBef>
                <a:spcPct val="0"/>
              </a:spcBef>
              <a:spcAft>
                <a:spcPct val="15000"/>
              </a:spcAft>
              <a:buFont typeface="Arial" panose="020B0604020202020204" pitchFamily="34" charset="0"/>
              <a:buChar char="•"/>
              <a:defRPr/>
            </a:pPr>
            <a:r>
              <a:rPr lang="en-US" sz="1428" dirty="0">
                <a:solidFill>
                  <a:srgbClr val="FFFFFF"/>
                </a:solidFill>
                <a:latin typeface="Segoe UI Semibold"/>
              </a:rPr>
              <a:t>Storage design: </a:t>
            </a:r>
            <a:r>
              <a:rPr lang="en-US" sz="1428" dirty="0">
                <a:solidFill>
                  <a:srgbClr val="FFFFFF"/>
                </a:solidFill>
                <a:latin typeface="Segoe UI"/>
              </a:rPr>
              <a:t>disk, file, blobs, CDN</a:t>
            </a:r>
          </a:p>
          <a:p>
            <a:pPr marL="174862" lvl="1" indent="-174862" defTabSz="680018">
              <a:lnSpc>
                <a:spcPct val="90000"/>
              </a:lnSpc>
              <a:spcBef>
                <a:spcPct val="0"/>
              </a:spcBef>
              <a:spcAft>
                <a:spcPct val="15000"/>
              </a:spcAft>
              <a:buFont typeface="Arial" panose="020B0604020202020204" pitchFamily="34" charset="0"/>
              <a:buChar char="•"/>
              <a:defRPr/>
            </a:pPr>
            <a:r>
              <a:rPr lang="en-US" sz="1428" dirty="0">
                <a:solidFill>
                  <a:srgbClr val="FFFFFF"/>
                </a:solidFill>
                <a:latin typeface="Segoe UI Semibold"/>
              </a:rPr>
              <a:t>Compute design: </a:t>
            </a:r>
            <a:r>
              <a:rPr lang="en-US" sz="1428" dirty="0">
                <a:solidFill>
                  <a:srgbClr val="FFFFFF"/>
                </a:solidFill>
                <a:latin typeface="Segoe UI"/>
              </a:rPr>
              <a:t>VMs, containers, apps, serverless</a:t>
            </a:r>
          </a:p>
          <a:p>
            <a:pPr marL="174862" lvl="1" indent="-174862" defTabSz="680018">
              <a:lnSpc>
                <a:spcPct val="90000"/>
              </a:lnSpc>
              <a:spcBef>
                <a:spcPct val="0"/>
              </a:spcBef>
              <a:spcAft>
                <a:spcPct val="15000"/>
              </a:spcAft>
              <a:buFont typeface="Arial" panose="020B0604020202020204" pitchFamily="34" charset="0"/>
              <a:buChar char="•"/>
              <a:defRPr/>
            </a:pPr>
            <a:r>
              <a:rPr lang="en-US" sz="1428" dirty="0">
                <a:solidFill>
                  <a:srgbClr val="FFFFFF"/>
                </a:solidFill>
                <a:latin typeface="Segoe UI Semibold"/>
              </a:rPr>
              <a:t>Data design: </a:t>
            </a:r>
            <a:r>
              <a:rPr lang="en-US" sz="1428" dirty="0">
                <a:solidFill>
                  <a:srgbClr val="FFFFFF"/>
                </a:solidFill>
                <a:latin typeface="Segoe UI"/>
              </a:rPr>
              <a:t>Structured/ unstructured</a:t>
            </a:r>
          </a:p>
          <a:p>
            <a:pPr marL="174862" lvl="1" indent="-174862" defTabSz="680018">
              <a:lnSpc>
                <a:spcPct val="90000"/>
              </a:lnSpc>
              <a:spcBef>
                <a:spcPct val="0"/>
              </a:spcBef>
              <a:spcAft>
                <a:spcPct val="15000"/>
              </a:spcAft>
              <a:buFont typeface="Arial" panose="020B0604020202020204" pitchFamily="34" charset="0"/>
              <a:buChar char="•"/>
              <a:defRPr/>
            </a:pPr>
            <a:endParaRPr lang="en-US" sz="1428" dirty="0">
              <a:solidFill>
                <a:srgbClr val="FFFFFF"/>
              </a:solidFill>
              <a:latin typeface="Segoe UI Semibold"/>
            </a:endParaRPr>
          </a:p>
        </p:txBody>
      </p:sp>
      <p:sp>
        <p:nvSpPr>
          <p:cNvPr id="59" name="Freeform: Shape 58">
            <a:extLst>
              <a:ext uri="{FF2B5EF4-FFF2-40B4-BE49-F238E27FC236}">
                <a16:creationId xmlns:a16="http://schemas.microsoft.com/office/drawing/2014/main" id="{2A9FA1EF-A87F-420C-A5D7-993A9011CC07}"/>
              </a:ext>
            </a:extLst>
          </p:cNvPr>
          <p:cNvSpPr/>
          <p:nvPr/>
        </p:nvSpPr>
        <p:spPr>
          <a:xfrm>
            <a:off x="5231180" y="2682326"/>
            <a:ext cx="2146044" cy="3987145"/>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86521" rIns="93260" bIns="0" numCol="1" spcCol="1270" anchor="t" anchorCtr="0">
            <a:noAutofit/>
          </a:bodyPr>
          <a:lstStyle/>
          <a:p>
            <a:pPr marL="0" lvl="1" defTabSz="1178698">
              <a:lnSpc>
                <a:spcPct val="90000"/>
              </a:lnSpc>
              <a:spcBef>
                <a:spcPct val="0"/>
              </a:spcBef>
              <a:spcAft>
                <a:spcPct val="35000"/>
              </a:spcAft>
              <a:defRPr/>
            </a:pPr>
            <a:r>
              <a:rPr lang="en-US" sz="1836">
                <a:solidFill>
                  <a:srgbClr val="FFFFFF"/>
                </a:solidFill>
                <a:latin typeface="Segoe UI Semibold"/>
              </a:rPr>
              <a:t>Landing</a:t>
            </a:r>
            <a:br>
              <a:rPr lang="en-US" sz="1836">
                <a:solidFill>
                  <a:srgbClr val="FFFFFF"/>
                </a:solidFill>
                <a:latin typeface="Segoe UI Semibold"/>
              </a:rPr>
            </a:br>
            <a:r>
              <a:rPr lang="en-US" sz="1836">
                <a:solidFill>
                  <a:srgbClr val="FFFFFF"/>
                </a:solidFill>
                <a:latin typeface="Segoe UI Semibold"/>
              </a:rPr>
              <a:t>zone ID</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Identity and access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Role-based access control </a:t>
            </a:r>
            <a:r>
              <a:rPr lang="en-US" sz="1428">
                <a:solidFill>
                  <a:srgbClr val="FFFFFF"/>
                </a:solidFill>
                <a:latin typeface="Segoe UI Semibold"/>
              </a:rPr>
              <a:t>RBAC</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Manage to </a:t>
            </a:r>
            <a:r>
              <a:rPr lang="en-US" sz="1428">
                <a:solidFill>
                  <a:srgbClr val="FFFFFF"/>
                </a:solidFill>
                <a:latin typeface="Segoe UI Semibold"/>
              </a:rPr>
              <a:t>least privilege</a:t>
            </a:r>
          </a:p>
        </p:txBody>
      </p:sp>
      <p:sp>
        <p:nvSpPr>
          <p:cNvPr id="60" name="Freeform: Shape 59">
            <a:extLst>
              <a:ext uri="{FF2B5EF4-FFF2-40B4-BE49-F238E27FC236}">
                <a16:creationId xmlns:a16="http://schemas.microsoft.com/office/drawing/2014/main" id="{283BCD8F-EE9E-4321-8ED3-11957C75EBFD}"/>
              </a:ext>
            </a:extLst>
          </p:cNvPr>
          <p:cNvSpPr/>
          <p:nvPr/>
        </p:nvSpPr>
        <p:spPr>
          <a:xfrm>
            <a:off x="7543670" y="2682326"/>
            <a:ext cx="2146044" cy="3987145"/>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86521" rIns="93260" bIns="0" numCol="1" spcCol="1270" anchor="t" anchorCtr="0">
            <a:noAutofit/>
          </a:bodyPr>
          <a:lstStyle/>
          <a:p>
            <a:pPr marL="0" lvl="1" defTabSz="1178698">
              <a:lnSpc>
                <a:spcPct val="90000"/>
              </a:lnSpc>
              <a:spcBef>
                <a:spcPct val="0"/>
              </a:spcBef>
              <a:spcAft>
                <a:spcPct val="35000"/>
              </a:spcAft>
              <a:defRPr/>
            </a:pPr>
            <a:r>
              <a:rPr lang="en-US" sz="1836">
                <a:solidFill>
                  <a:srgbClr val="FFFFFF"/>
                </a:solidFill>
                <a:latin typeface="Segoe UI Semibold"/>
              </a:rPr>
              <a:t>Landing</a:t>
            </a:r>
            <a:br>
              <a:rPr lang="en-US" sz="1836">
                <a:solidFill>
                  <a:srgbClr val="FFFFFF"/>
                </a:solidFill>
                <a:latin typeface="Segoe UI Semibold"/>
              </a:rPr>
            </a:br>
            <a:r>
              <a:rPr lang="en-US" sz="1836">
                <a:solidFill>
                  <a:srgbClr val="FFFFFF"/>
                </a:solidFill>
                <a:latin typeface="Segoe UI Semibold"/>
              </a:rPr>
              <a:t>zone cost</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Costs and billing</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Analyze </a:t>
            </a:r>
            <a:r>
              <a:rPr lang="en-US" sz="1428">
                <a:solidFill>
                  <a:srgbClr val="FFFFFF"/>
                </a:solidFill>
                <a:latin typeface="Segoe UI Semibold"/>
              </a:rPr>
              <a:t>Cloud Costs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Monitor with </a:t>
            </a:r>
            <a:r>
              <a:rPr lang="en-US" sz="1428">
                <a:solidFill>
                  <a:srgbClr val="FFFFFF"/>
                </a:solidFill>
                <a:latin typeface="Segoe UI Semibold"/>
              </a:rPr>
              <a:t>budgets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Optimize</a:t>
            </a:r>
            <a:r>
              <a:rPr lang="en-US" sz="1428">
                <a:solidFill>
                  <a:srgbClr val="FFFFFF"/>
                </a:solidFill>
                <a:latin typeface="Segoe UI"/>
              </a:rPr>
              <a:t> with recommendations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Manage</a:t>
            </a:r>
            <a:r>
              <a:rPr lang="en-US" sz="1428">
                <a:solidFill>
                  <a:srgbClr val="FFFFFF"/>
                </a:solidFill>
                <a:latin typeface="Segoe UI"/>
              </a:rPr>
              <a:t> invoices</a:t>
            </a:r>
            <a:br>
              <a:rPr lang="en-US" sz="1428">
                <a:solidFill>
                  <a:srgbClr val="FFFFFF"/>
                </a:solidFill>
                <a:latin typeface="Segoe UI"/>
              </a:rPr>
            </a:br>
            <a:r>
              <a:rPr lang="en-US" sz="1428">
                <a:solidFill>
                  <a:srgbClr val="FFFFFF"/>
                </a:solidFill>
                <a:latin typeface="Segoe UI"/>
              </a:rPr>
              <a:t>and payments</a:t>
            </a:r>
          </a:p>
        </p:txBody>
      </p:sp>
      <p:sp>
        <p:nvSpPr>
          <p:cNvPr id="61" name="Freeform: Shape 60">
            <a:extLst>
              <a:ext uri="{FF2B5EF4-FFF2-40B4-BE49-F238E27FC236}">
                <a16:creationId xmlns:a16="http://schemas.microsoft.com/office/drawing/2014/main" id="{AC7C2748-ED0C-473B-BBFE-B63469C10371}"/>
              </a:ext>
            </a:extLst>
          </p:cNvPr>
          <p:cNvSpPr/>
          <p:nvPr/>
        </p:nvSpPr>
        <p:spPr>
          <a:xfrm>
            <a:off x="9856160" y="2682326"/>
            <a:ext cx="2146044" cy="3987145"/>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86521" rIns="93260" bIns="0" numCol="1" spcCol="1270" anchor="t" anchorCtr="0">
            <a:noAutofit/>
          </a:bodyPr>
          <a:lstStyle/>
          <a:p>
            <a:pPr marL="0" lvl="1" defTabSz="1178698">
              <a:lnSpc>
                <a:spcPct val="90000"/>
              </a:lnSpc>
              <a:spcBef>
                <a:spcPct val="0"/>
              </a:spcBef>
              <a:spcAft>
                <a:spcPct val="35000"/>
              </a:spcAft>
              <a:defRPr/>
            </a:pPr>
            <a:r>
              <a:rPr lang="en-US" sz="1836">
                <a:solidFill>
                  <a:srgbClr val="FFFFFF"/>
                </a:solidFill>
                <a:latin typeface="Segoe UI Semibold"/>
              </a:rPr>
              <a:t>Blueprints</a:t>
            </a:r>
            <a:br>
              <a:rPr lang="en-US" sz="1836">
                <a:solidFill>
                  <a:srgbClr val="FFFFFF"/>
                </a:solidFill>
                <a:latin typeface="Segoe UI Semibold"/>
              </a:rPr>
            </a:br>
            <a:endParaRPr lang="en-US" sz="1836">
              <a:solidFill>
                <a:srgbClr val="FFFFFF"/>
              </a:solidFill>
              <a:latin typeface="Segoe UI Semibold"/>
            </a:endParaRP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AI</a:t>
            </a:r>
          </a:p>
          <a:p>
            <a:pPr marL="174862" lvl="1" indent="-174862" defTabSz="680018">
              <a:lnSpc>
                <a:spcPct val="90000"/>
              </a:lnSpc>
              <a:spcBef>
                <a:spcPct val="0"/>
              </a:spcBef>
              <a:spcAft>
                <a:spcPct val="15000"/>
              </a:spcAft>
              <a:buFont typeface="Arial" panose="020B0604020202020204" pitchFamily="34" charset="0"/>
              <a:buChar char="•"/>
              <a:defRPr/>
            </a:pPr>
            <a:r>
              <a:rPr lang="en-US" sz="1428" err="1">
                <a:solidFill>
                  <a:srgbClr val="FFFFFF"/>
                </a:solidFill>
                <a:latin typeface="Segoe UI"/>
              </a:rPr>
              <a:t>BigData</a:t>
            </a:r>
            <a:endParaRPr lang="en-US" sz="1428">
              <a:solidFill>
                <a:srgbClr val="FFFFFF"/>
              </a:solidFill>
              <a:latin typeface="Segoe UI"/>
            </a:endParaRP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Hybrid networks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Identity management</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IoT</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Serverless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SAP</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VMs </a:t>
            </a:r>
          </a:p>
          <a:p>
            <a:pPr marL="174862" lvl="1" indent="-174862" defTabSz="680018">
              <a:lnSpc>
                <a:spcPct val="90000"/>
              </a:lnSpc>
              <a:spcBef>
                <a:spcPct val="0"/>
              </a:spcBef>
              <a:spcAft>
                <a:spcPct val="15000"/>
              </a:spcAft>
              <a:buFont typeface="Arial" panose="020B0604020202020204" pitchFamily="34" charset="0"/>
              <a:buChar char="•"/>
              <a:defRPr/>
            </a:pPr>
            <a:r>
              <a:rPr lang="en-US" sz="1428" err="1">
                <a:solidFill>
                  <a:srgbClr val="FFFFFF"/>
                </a:solidFill>
                <a:latin typeface="Segoe UI"/>
              </a:rPr>
              <a:t>WebApps</a:t>
            </a:r>
            <a:endParaRPr lang="en-US" sz="1428">
              <a:solidFill>
                <a:srgbClr val="FFFFFF"/>
              </a:solidFill>
              <a:latin typeface="Segoe UI"/>
            </a:endParaRP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DevOps</a:t>
            </a:r>
          </a:p>
        </p:txBody>
      </p:sp>
      <p:sp>
        <p:nvSpPr>
          <p:cNvPr id="2" name="Title 1">
            <a:extLst>
              <a:ext uri="{FF2B5EF4-FFF2-40B4-BE49-F238E27FC236}">
                <a16:creationId xmlns:a16="http://schemas.microsoft.com/office/drawing/2014/main" id="{13879E56-79F7-4195-B5F6-67C5022473C1}"/>
              </a:ext>
            </a:extLst>
          </p:cNvPr>
          <p:cNvSpPr>
            <a:spLocks noGrp="1"/>
          </p:cNvSpPr>
          <p:nvPr>
            <p:ph type="title"/>
          </p:nvPr>
        </p:nvSpPr>
        <p:spPr/>
        <p:txBody>
          <a:bodyPr/>
          <a:lstStyle/>
          <a:p>
            <a:r>
              <a:rPr lang="en-US"/>
              <a:t>Ready</a:t>
            </a:r>
          </a:p>
        </p:txBody>
      </p:sp>
      <p:sp>
        <p:nvSpPr>
          <p:cNvPr id="3" name="Rectangle 2">
            <a:extLst>
              <a:ext uri="{FF2B5EF4-FFF2-40B4-BE49-F238E27FC236}">
                <a16:creationId xmlns:a16="http://schemas.microsoft.com/office/drawing/2014/main" id="{1BC9D39C-4DB6-44C8-B4DC-3D308C44246D}"/>
              </a:ext>
            </a:extLst>
          </p:cNvPr>
          <p:cNvSpPr/>
          <p:nvPr/>
        </p:nvSpPr>
        <p:spPr>
          <a:xfrm>
            <a:off x="600855" y="1338628"/>
            <a:ext cx="6802565" cy="941711"/>
          </a:xfrm>
          <a:prstGeom prst="rect">
            <a:avLst/>
          </a:prstGeom>
        </p:spPr>
        <p:txBody>
          <a:bodyPr wrap="square" lIns="0">
            <a:spAutoFit/>
          </a:bodyPr>
          <a:lstStyle/>
          <a:p>
            <a:pPr defTabSz="932563">
              <a:defRPr/>
            </a:pPr>
            <a:r>
              <a:rPr lang="en-US">
                <a:solidFill>
                  <a:srgbClr val="000000"/>
                </a:solidFill>
                <a:latin typeface="Segoe UI" panose="020B0502040204020203" pitchFamily="34" charset="0"/>
              </a:rPr>
              <a:t>Ready establishes a cloud foundation or Adoption Target that can provide hosting for any adoption efforts. This should consist of common denominators across 80–90% of cloud adoption.</a:t>
            </a:r>
          </a:p>
        </p:txBody>
      </p:sp>
      <p:sp>
        <p:nvSpPr>
          <p:cNvPr id="27" name="Rectangle: Rounded Corners 26">
            <a:extLst>
              <a:ext uri="{FF2B5EF4-FFF2-40B4-BE49-F238E27FC236}">
                <a16:creationId xmlns:a16="http://schemas.microsoft.com/office/drawing/2014/main" id="{947D8DB2-5A54-42E7-A297-ADECB40788FD}"/>
              </a:ext>
              <a:ext uri="{C183D7F6-B498-43B3-948B-1728B52AA6E4}">
                <adec:decorative xmlns:adec="http://schemas.microsoft.com/office/drawing/2017/decorative" val="1"/>
              </a:ext>
            </a:extLst>
          </p:cNvPr>
          <p:cNvSpPr/>
          <p:nvPr/>
        </p:nvSpPr>
        <p:spPr>
          <a:xfrm>
            <a:off x="8095352" y="318385"/>
            <a:ext cx="4045564" cy="616634"/>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grpSp>
        <p:nvGrpSpPr>
          <p:cNvPr id="28" name="Group 27" descr="Ready">
            <a:extLst>
              <a:ext uri="{FF2B5EF4-FFF2-40B4-BE49-F238E27FC236}">
                <a16:creationId xmlns:a16="http://schemas.microsoft.com/office/drawing/2014/main" id="{412CC7AA-321E-482A-8CB0-2A08BFF37A4E}"/>
              </a:ext>
            </a:extLst>
          </p:cNvPr>
          <p:cNvGrpSpPr/>
          <p:nvPr/>
        </p:nvGrpSpPr>
        <p:grpSpPr>
          <a:xfrm>
            <a:off x="9496597" y="403585"/>
            <a:ext cx="1253322" cy="446234"/>
            <a:chOff x="6345065" y="2909875"/>
            <a:chExt cx="2323170" cy="827144"/>
          </a:xfrm>
        </p:grpSpPr>
        <p:sp>
          <p:nvSpPr>
            <p:cNvPr id="29" name="Rectangle: Rounded Corners 28">
              <a:extLst>
                <a:ext uri="{FF2B5EF4-FFF2-40B4-BE49-F238E27FC236}">
                  <a16:creationId xmlns:a16="http://schemas.microsoft.com/office/drawing/2014/main" id="{00226F17-71F0-4B83-B4DC-DF0B6E30EBB8}"/>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30" name="TextBox 29">
              <a:extLst>
                <a:ext uri="{FF2B5EF4-FFF2-40B4-BE49-F238E27FC236}">
                  <a16:creationId xmlns:a16="http://schemas.microsoft.com/office/drawing/2014/main" id="{E9C0B500-1A12-4BE7-A390-39BEBB45ADFF}"/>
                </a:ext>
              </a:extLst>
            </p:cNvPr>
            <p:cNvSpPr txBox="1"/>
            <p:nvPr/>
          </p:nvSpPr>
          <p:spPr>
            <a:xfrm>
              <a:off x="6345065" y="3177984"/>
              <a:ext cx="2323170" cy="296746"/>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defTabSz="932597">
                <a:defRPr/>
              </a:pPr>
              <a:r>
                <a:rPr lang="en-US" sz="1020">
                  <a:solidFill>
                    <a:srgbClr val="243A5E"/>
                  </a:solidFill>
                </a:rPr>
                <a:t>Ready</a:t>
              </a:r>
            </a:p>
          </p:txBody>
        </p:sp>
        <p:sp>
          <p:nvSpPr>
            <p:cNvPr id="31" name="check 3" title="Icon of a checkmark with a circle around it">
              <a:extLst>
                <a:ext uri="{FF2B5EF4-FFF2-40B4-BE49-F238E27FC236}">
                  <a16:creationId xmlns:a16="http://schemas.microsoft.com/office/drawing/2014/main" id="{E14CC724-4B07-4C62-833E-4E2E2F46783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000000"/>
                </a:solidFill>
                <a:latin typeface="Segoe UI"/>
              </a:endParaRPr>
            </a:p>
          </p:txBody>
        </p:sp>
      </p:grpSp>
      <p:grpSp>
        <p:nvGrpSpPr>
          <p:cNvPr id="32" name="Group 31" descr="Plan">
            <a:extLst>
              <a:ext uri="{FF2B5EF4-FFF2-40B4-BE49-F238E27FC236}">
                <a16:creationId xmlns:a16="http://schemas.microsoft.com/office/drawing/2014/main" id="{F9365000-8F03-4998-8E92-8EE560965723}"/>
              </a:ext>
            </a:extLst>
          </p:cNvPr>
          <p:cNvGrpSpPr/>
          <p:nvPr/>
        </p:nvGrpSpPr>
        <p:grpSpPr>
          <a:xfrm>
            <a:off x="8171520" y="403585"/>
            <a:ext cx="1250614" cy="446234"/>
            <a:chOff x="3716688" y="2901128"/>
            <a:chExt cx="2318149" cy="827144"/>
          </a:xfrm>
        </p:grpSpPr>
        <p:sp>
          <p:nvSpPr>
            <p:cNvPr id="33" name="Rectangle: Rounded Corners 32">
              <a:extLst>
                <a:ext uri="{FF2B5EF4-FFF2-40B4-BE49-F238E27FC236}">
                  <a16:creationId xmlns:a16="http://schemas.microsoft.com/office/drawing/2014/main" id="{3ED31E5D-6136-46F4-8C3B-04C211B0DCF8}"/>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34" name="TextBox 33">
              <a:extLst>
                <a:ext uri="{FF2B5EF4-FFF2-40B4-BE49-F238E27FC236}">
                  <a16:creationId xmlns:a16="http://schemas.microsoft.com/office/drawing/2014/main" id="{12C44435-D075-419C-A804-088C1A455C0D}"/>
                </a:ext>
              </a:extLst>
            </p:cNvPr>
            <p:cNvSpPr txBox="1"/>
            <p:nvPr/>
          </p:nvSpPr>
          <p:spPr>
            <a:xfrm>
              <a:off x="3716688" y="3169237"/>
              <a:ext cx="2318149" cy="296746"/>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defTabSz="932597">
                <a:defRPr/>
              </a:pPr>
              <a:r>
                <a:rPr lang="en-US" sz="1020">
                  <a:solidFill>
                    <a:srgbClr val="243A5E"/>
                  </a:solidFill>
                </a:rPr>
                <a:t>Plan</a:t>
              </a:r>
            </a:p>
          </p:txBody>
        </p:sp>
        <p:sp>
          <p:nvSpPr>
            <p:cNvPr id="35" name="BulletedList_E8FD" title="Icon of a bulleted list">
              <a:extLst>
                <a:ext uri="{FF2B5EF4-FFF2-40B4-BE49-F238E27FC236}">
                  <a16:creationId xmlns:a16="http://schemas.microsoft.com/office/drawing/2014/main" id="{367E45A6-A4BE-4911-A52B-E1DBF613BC04}"/>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000000"/>
                </a:solidFill>
                <a:latin typeface="Segoe UI"/>
              </a:endParaRPr>
            </a:p>
          </p:txBody>
        </p:sp>
      </p:grpSp>
      <p:grpSp>
        <p:nvGrpSpPr>
          <p:cNvPr id="36" name="Group 35" descr="Adpot">
            <a:extLst>
              <a:ext uri="{FF2B5EF4-FFF2-40B4-BE49-F238E27FC236}">
                <a16:creationId xmlns:a16="http://schemas.microsoft.com/office/drawing/2014/main" id="{70B3EE43-748B-4A92-A420-9447EC3CCB1B}"/>
              </a:ext>
            </a:extLst>
          </p:cNvPr>
          <p:cNvGrpSpPr/>
          <p:nvPr/>
        </p:nvGrpSpPr>
        <p:grpSpPr>
          <a:xfrm>
            <a:off x="10834632" y="403585"/>
            <a:ext cx="1230115" cy="446234"/>
            <a:chOff x="9006021" y="2909875"/>
            <a:chExt cx="2280155" cy="827144"/>
          </a:xfrm>
        </p:grpSpPr>
        <p:sp>
          <p:nvSpPr>
            <p:cNvPr id="37" name="Rectangle: Rounded Corners 36">
              <a:extLst>
                <a:ext uri="{FF2B5EF4-FFF2-40B4-BE49-F238E27FC236}">
                  <a16:creationId xmlns:a16="http://schemas.microsoft.com/office/drawing/2014/main" id="{586B9C18-6F6A-4301-BCB7-0C885050EA04}"/>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38" name="Rectangle 37">
              <a:extLst>
                <a:ext uri="{FF2B5EF4-FFF2-40B4-BE49-F238E27FC236}">
                  <a16:creationId xmlns:a16="http://schemas.microsoft.com/office/drawing/2014/main" id="{C93EC8BA-B0F8-4833-A7C8-2DD0A7C62C81}"/>
                </a:ext>
              </a:extLst>
            </p:cNvPr>
            <p:cNvSpPr/>
            <p:nvPr/>
          </p:nvSpPr>
          <p:spPr>
            <a:xfrm>
              <a:off x="9008329" y="3177984"/>
              <a:ext cx="2275538" cy="296746"/>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p>
              <a:pPr defTabSz="932597">
                <a:defRPr/>
              </a:pPr>
              <a:r>
                <a:rPr lang="en-US" sz="1020" b="1">
                  <a:solidFill>
                    <a:srgbClr val="243A5E"/>
                  </a:solidFill>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4C780074-F8D6-4E97-99A6-12B595819348}"/>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714">
                <a:gradFill>
                  <a:gsLst>
                    <a:gs pos="0">
                      <a:srgbClr val="505050"/>
                    </a:gs>
                    <a:gs pos="100000">
                      <a:srgbClr val="505050"/>
                    </a:gs>
                  </a:gsLst>
                  <a:lin ang="5400000" scaled="1"/>
                </a:gradFill>
                <a:latin typeface="Segoe UI"/>
              </a:endParaRPr>
            </a:p>
          </p:txBody>
        </p:sp>
      </p:grpSp>
      <p:grpSp>
        <p:nvGrpSpPr>
          <p:cNvPr id="40" name="Group 39" descr="Define Strategy">
            <a:extLst>
              <a:ext uri="{FF2B5EF4-FFF2-40B4-BE49-F238E27FC236}">
                <a16:creationId xmlns:a16="http://schemas.microsoft.com/office/drawing/2014/main" id="{71987458-BAB8-4DB4-8F05-63FFDF13BDE8}"/>
              </a:ext>
            </a:extLst>
          </p:cNvPr>
          <p:cNvGrpSpPr/>
          <p:nvPr/>
        </p:nvGrpSpPr>
        <p:grpSpPr>
          <a:xfrm>
            <a:off x="6761965" y="318384"/>
            <a:ext cx="1250614" cy="616634"/>
            <a:chOff x="1103923" y="2743198"/>
            <a:chExt cx="2318149" cy="1143000"/>
          </a:xfrm>
        </p:grpSpPr>
        <p:sp>
          <p:nvSpPr>
            <p:cNvPr id="41" name="Rectangle: Rounded Corners 40">
              <a:extLst>
                <a:ext uri="{FF2B5EF4-FFF2-40B4-BE49-F238E27FC236}">
                  <a16:creationId xmlns:a16="http://schemas.microsoft.com/office/drawing/2014/main" id="{EB417D03-AE7B-4931-874B-872FAD8F1B9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42" name="plan" title="Icon of a circle with an arrow projecting from it between two exes">
              <a:extLst>
                <a:ext uri="{FF2B5EF4-FFF2-40B4-BE49-F238E27FC236}">
                  <a16:creationId xmlns:a16="http://schemas.microsoft.com/office/drawing/2014/main" id="{59B2C095-1B8C-4C1F-BF23-2A0D81B241ED}"/>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1428">
                <a:gradFill>
                  <a:gsLst>
                    <a:gs pos="0">
                      <a:srgbClr val="505050"/>
                    </a:gs>
                    <a:gs pos="100000">
                      <a:srgbClr val="505050"/>
                    </a:gs>
                  </a:gsLst>
                  <a:lin ang="5400000" scaled="1"/>
                </a:gradFill>
                <a:latin typeface="Segoe UI"/>
              </a:endParaRPr>
            </a:p>
          </p:txBody>
        </p:sp>
        <p:sp>
          <p:nvSpPr>
            <p:cNvPr id="43" name="TextBox 42">
              <a:extLst>
                <a:ext uri="{FF2B5EF4-FFF2-40B4-BE49-F238E27FC236}">
                  <a16:creationId xmlns:a16="http://schemas.microsoft.com/office/drawing/2014/main" id="{40C1CD60-5070-4D27-ACB4-49AC8E81B293}"/>
                </a:ext>
              </a:extLst>
            </p:cNvPr>
            <p:cNvSpPr txBox="1"/>
            <p:nvPr/>
          </p:nvSpPr>
          <p:spPr>
            <a:xfrm>
              <a:off x="1103923" y="3023771"/>
              <a:ext cx="2318149" cy="593492"/>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p>
              <a:pPr defTabSz="932597">
                <a:defRPr/>
              </a:pPr>
              <a:r>
                <a:rPr lang="en-US" sz="1020" b="1">
                  <a:solidFill>
                    <a:srgbClr val="243A5E"/>
                  </a:solidFill>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D464C68B-B35E-43FD-A99A-F2E9FA4829CA}"/>
              </a:ext>
              <a:ext uri="{C183D7F6-B498-43B3-948B-1728B52AA6E4}">
                <adec:decorative xmlns:adec="http://schemas.microsoft.com/office/drawing/2017/decorative" val="1"/>
              </a:ext>
            </a:extLst>
          </p:cNvPr>
          <p:cNvSpPr/>
          <p:nvPr/>
        </p:nvSpPr>
        <p:spPr>
          <a:xfrm>
            <a:off x="8751383" y="1029813"/>
            <a:ext cx="2733502" cy="616634"/>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grpSp>
        <p:nvGrpSpPr>
          <p:cNvPr id="45" name="Group 44" descr="Manage">
            <a:extLst>
              <a:ext uri="{FF2B5EF4-FFF2-40B4-BE49-F238E27FC236}">
                <a16:creationId xmlns:a16="http://schemas.microsoft.com/office/drawing/2014/main" id="{96EFE2A5-449E-40A0-9A5C-5971F3E25306}"/>
              </a:ext>
            </a:extLst>
          </p:cNvPr>
          <p:cNvGrpSpPr/>
          <p:nvPr/>
        </p:nvGrpSpPr>
        <p:grpSpPr>
          <a:xfrm>
            <a:off x="10154012" y="1115013"/>
            <a:ext cx="1253322" cy="446234"/>
            <a:chOff x="6172864" y="5454930"/>
            <a:chExt cx="2323170" cy="827144"/>
          </a:xfrm>
        </p:grpSpPr>
        <p:sp>
          <p:nvSpPr>
            <p:cNvPr id="46" name="Rectangle: Rounded Corners 45">
              <a:extLst>
                <a:ext uri="{FF2B5EF4-FFF2-40B4-BE49-F238E27FC236}">
                  <a16:creationId xmlns:a16="http://schemas.microsoft.com/office/drawing/2014/main" id="{F6788359-050E-46C9-9D60-E01A36F3CAFA}"/>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47" name="Trackers_EADF_bidi" title="Icon of a clipboard with a checklist on it">
              <a:extLst>
                <a:ext uri="{FF2B5EF4-FFF2-40B4-BE49-F238E27FC236}">
                  <a16:creationId xmlns:a16="http://schemas.microsoft.com/office/drawing/2014/main" id="{B448B231-A42A-46C5-8A69-B428A4131BCF}"/>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000000"/>
                </a:solidFill>
                <a:latin typeface="Segoe UI"/>
              </a:endParaRPr>
            </a:p>
          </p:txBody>
        </p:sp>
        <p:sp>
          <p:nvSpPr>
            <p:cNvPr id="48" name="TextBox 47">
              <a:extLst>
                <a:ext uri="{FF2B5EF4-FFF2-40B4-BE49-F238E27FC236}">
                  <a16:creationId xmlns:a16="http://schemas.microsoft.com/office/drawing/2014/main" id="{42E0B7AD-F6A1-4EA5-8818-020A1EF6E591}"/>
                </a:ext>
              </a:extLst>
            </p:cNvPr>
            <p:cNvSpPr txBox="1"/>
            <p:nvPr/>
          </p:nvSpPr>
          <p:spPr>
            <a:xfrm>
              <a:off x="6172864" y="5723039"/>
              <a:ext cx="2323170" cy="296746"/>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defTabSz="932597">
                <a:defRPr/>
              </a:pPr>
              <a:r>
                <a:rPr lang="en-US" sz="1020">
                  <a:solidFill>
                    <a:srgbClr val="243A5E"/>
                  </a:solidFill>
                </a:rPr>
                <a:t>Manage</a:t>
              </a:r>
            </a:p>
          </p:txBody>
        </p:sp>
      </p:grpSp>
      <p:grpSp>
        <p:nvGrpSpPr>
          <p:cNvPr id="49" name="Group 48" descr="Govern">
            <a:extLst>
              <a:ext uri="{FF2B5EF4-FFF2-40B4-BE49-F238E27FC236}">
                <a16:creationId xmlns:a16="http://schemas.microsoft.com/office/drawing/2014/main" id="{6F179BB9-6AD6-4225-85C1-6F5DF26B1554}"/>
              </a:ext>
            </a:extLst>
          </p:cNvPr>
          <p:cNvGrpSpPr/>
          <p:nvPr/>
        </p:nvGrpSpPr>
        <p:grpSpPr>
          <a:xfrm>
            <a:off x="8828935" y="1115013"/>
            <a:ext cx="1250614" cy="446234"/>
            <a:chOff x="3716688" y="5454930"/>
            <a:chExt cx="2318149" cy="827144"/>
          </a:xfrm>
        </p:grpSpPr>
        <p:sp>
          <p:nvSpPr>
            <p:cNvPr id="50" name="Rectangle: Rounded Corners 49">
              <a:extLst>
                <a:ext uri="{FF2B5EF4-FFF2-40B4-BE49-F238E27FC236}">
                  <a16:creationId xmlns:a16="http://schemas.microsoft.com/office/drawing/2014/main" id="{B5EB620C-7474-4572-A403-9794B090AFF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51" name="Org_ECA6" title="Icon of three boxes in a bracket chart">
              <a:extLst>
                <a:ext uri="{FF2B5EF4-FFF2-40B4-BE49-F238E27FC236}">
                  <a16:creationId xmlns:a16="http://schemas.microsoft.com/office/drawing/2014/main" id="{B96DE0A0-B4F8-4C5C-88DE-62D326D50ED0}"/>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714">
                <a:gradFill>
                  <a:gsLst>
                    <a:gs pos="0">
                      <a:srgbClr val="505050"/>
                    </a:gs>
                    <a:gs pos="100000">
                      <a:srgbClr val="505050"/>
                    </a:gs>
                  </a:gsLst>
                  <a:lin ang="5400000" scaled="1"/>
                </a:gradFill>
                <a:latin typeface="Segoe UI"/>
              </a:endParaRPr>
            </a:p>
          </p:txBody>
        </p:sp>
        <p:sp>
          <p:nvSpPr>
            <p:cNvPr id="52" name="TextBox 51">
              <a:extLst>
                <a:ext uri="{FF2B5EF4-FFF2-40B4-BE49-F238E27FC236}">
                  <a16:creationId xmlns:a16="http://schemas.microsoft.com/office/drawing/2014/main" id="{B2E955AB-BF49-4D0B-8FEB-C48634703C8C}"/>
                </a:ext>
              </a:extLst>
            </p:cNvPr>
            <p:cNvSpPr txBox="1"/>
            <p:nvPr/>
          </p:nvSpPr>
          <p:spPr>
            <a:xfrm>
              <a:off x="3716688" y="5723039"/>
              <a:ext cx="2318149" cy="296746"/>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defTabSz="932597">
                <a:defRPr/>
              </a:pPr>
              <a:r>
                <a:rPr lang="en-US" sz="1020">
                  <a:solidFill>
                    <a:srgbClr val="243A5E"/>
                  </a:solidFill>
                </a:rPr>
                <a:t>Govern</a:t>
              </a:r>
            </a:p>
          </p:txBody>
        </p:sp>
      </p:grpSp>
      <p:sp>
        <p:nvSpPr>
          <p:cNvPr id="53" name="Rectangle 52">
            <a:extLst>
              <a:ext uri="{FF2B5EF4-FFF2-40B4-BE49-F238E27FC236}">
                <a16:creationId xmlns:a16="http://schemas.microsoft.com/office/drawing/2014/main" id="{34125725-270D-4D7A-95CF-AF9859AA0E48}"/>
              </a:ext>
              <a:ext uri="{C183D7F6-B498-43B3-948B-1728B52AA6E4}">
                <adec:decorative xmlns:adec="http://schemas.microsoft.com/office/drawing/2017/decorative" val="1"/>
              </a:ext>
            </a:extLst>
          </p:cNvPr>
          <p:cNvSpPr/>
          <p:nvPr/>
        </p:nvSpPr>
        <p:spPr bwMode="auto">
          <a:xfrm>
            <a:off x="10783492" y="344869"/>
            <a:ext cx="1326661" cy="539161"/>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CE040E4-1A1A-4D84-AB03-0D257669E455}"/>
              </a:ext>
              <a:ext uri="{C183D7F6-B498-43B3-948B-1728B52AA6E4}">
                <adec:decorative xmlns:adec="http://schemas.microsoft.com/office/drawing/2017/decorative" val="1"/>
              </a:ext>
            </a:extLst>
          </p:cNvPr>
          <p:cNvSpPr/>
          <p:nvPr/>
        </p:nvSpPr>
        <p:spPr bwMode="auto">
          <a:xfrm>
            <a:off x="8682911" y="972999"/>
            <a:ext cx="2890024" cy="75231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02F10CE-9BF9-4452-B81E-5F44C43944C0}"/>
              </a:ext>
              <a:ext uri="{C183D7F6-B498-43B3-948B-1728B52AA6E4}">
                <adec:decorative xmlns:adec="http://schemas.microsoft.com/office/drawing/2017/decorative" val="1"/>
              </a:ext>
            </a:extLst>
          </p:cNvPr>
          <p:cNvSpPr/>
          <p:nvPr/>
        </p:nvSpPr>
        <p:spPr bwMode="auto">
          <a:xfrm>
            <a:off x="6592982" y="243463"/>
            <a:ext cx="1457195" cy="75231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16A56F3-FCA9-49CA-BE9F-EC7D1D29F086}"/>
              </a:ext>
              <a:ext uri="{C183D7F6-B498-43B3-948B-1728B52AA6E4}">
                <adec:decorative xmlns:adec="http://schemas.microsoft.com/office/drawing/2017/decorative" val="1"/>
              </a:ext>
            </a:extLst>
          </p:cNvPr>
          <p:cNvSpPr/>
          <p:nvPr/>
        </p:nvSpPr>
        <p:spPr bwMode="auto">
          <a:xfrm>
            <a:off x="8153149" y="344869"/>
            <a:ext cx="1326661" cy="539161"/>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3353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5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58"/>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59"/>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0"/>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1"/>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5F0438-1026-4781-9D8B-FA8279C7DCA9}"/>
              </a:ext>
            </a:extLst>
          </p:cNvPr>
          <p:cNvSpPr/>
          <p:nvPr/>
        </p:nvSpPr>
        <p:spPr>
          <a:xfrm>
            <a:off x="0" y="-1"/>
            <a:ext cx="3610354" cy="6994525"/>
          </a:xfrm>
          <a:prstGeom prst="rect">
            <a:avLst/>
          </a:prstGeom>
          <a:solidFill>
            <a:srgbClr val="017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3" name="Title 2">
            <a:extLst>
              <a:ext uri="{FF2B5EF4-FFF2-40B4-BE49-F238E27FC236}">
                <a16:creationId xmlns:a16="http://schemas.microsoft.com/office/drawing/2014/main" id="{7AAC03E5-71FF-490A-95E2-F9F3F6884BD5}"/>
              </a:ext>
            </a:extLst>
          </p:cNvPr>
          <p:cNvSpPr>
            <a:spLocks noGrp="1"/>
          </p:cNvSpPr>
          <p:nvPr>
            <p:ph type="title"/>
          </p:nvPr>
        </p:nvSpPr>
        <p:spPr>
          <a:xfrm>
            <a:off x="4202958" y="718538"/>
            <a:ext cx="7469403" cy="1344685"/>
          </a:xfrm>
        </p:spPr>
        <p:txBody>
          <a:bodyPr/>
          <a:lstStyle/>
          <a:p>
            <a:pPr>
              <a:lnSpc>
                <a:spcPct val="100000"/>
              </a:lnSpc>
              <a:spcBef>
                <a:spcPts val="816"/>
              </a:spcBef>
            </a:pPr>
            <a:r>
              <a:rPr lang="en-GB" sz="2856" b="1" dirty="0">
                <a:solidFill>
                  <a:srgbClr val="0070C0"/>
                </a:solidFill>
                <a:latin typeface="+mn-lt"/>
                <a:cs typeface="Segoe UI Light" panose="020B0502040204020203" pitchFamily="34" charset="0"/>
              </a:rPr>
              <a:t>Azure landing zones </a:t>
            </a:r>
            <a:r>
              <a:rPr lang="en-GB" sz="2856" dirty="0">
                <a:latin typeface="+mn-lt"/>
                <a:cs typeface="Segoe UI Light" panose="020B0502040204020203" pitchFamily="34" charset="0"/>
              </a:rPr>
              <a:t>help customers set up their Azure environment for scale, security, governance, networking, and identity.</a:t>
            </a:r>
          </a:p>
        </p:txBody>
      </p:sp>
      <p:sp>
        <p:nvSpPr>
          <p:cNvPr id="5" name="Title 2">
            <a:extLst>
              <a:ext uri="{FF2B5EF4-FFF2-40B4-BE49-F238E27FC236}">
                <a16:creationId xmlns:a16="http://schemas.microsoft.com/office/drawing/2014/main" id="{2A19CA38-B6CD-4F21-A841-089CCD526D4B}"/>
              </a:ext>
            </a:extLst>
          </p:cNvPr>
          <p:cNvSpPr txBox="1">
            <a:spLocks/>
          </p:cNvSpPr>
          <p:nvPr/>
        </p:nvSpPr>
        <p:spPr>
          <a:xfrm>
            <a:off x="4202956" y="3136938"/>
            <a:ext cx="7469403" cy="411162"/>
          </a:xfrm>
        </p:spPr>
        <p:txBody>
          <a:bodyPr wrap="square" lIns="0" tIns="0" rIns="0" bIns="0">
            <a:spAutoFit/>
          </a:bodyPr>
          <a:lstStyle>
            <a:lvl1pPr algn="l" defTabSz="914400" rtl="0" eaLnBrk="1" latinLnBrk="0" hangingPunct="1">
              <a:lnSpc>
                <a:spcPts val="2353"/>
              </a:lnSpc>
              <a:spcBef>
                <a:spcPct val="0"/>
              </a:spcBef>
              <a:buNone/>
              <a:defRPr sz="2059" kern="1200">
                <a:solidFill>
                  <a:schemeClr val="tx1"/>
                </a:solidFill>
                <a:latin typeface="+mj-lt"/>
                <a:ea typeface="+mj-ea"/>
                <a:cs typeface="+mj-cs"/>
              </a:defRPr>
            </a:lvl1pPr>
          </a:lstStyle>
          <a:p>
            <a:pPr>
              <a:lnSpc>
                <a:spcPct val="100000"/>
              </a:lnSpc>
              <a:spcBef>
                <a:spcPts val="816"/>
              </a:spcBef>
            </a:pPr>
            <a:r>
              <a:rPr lang="en-GB" sz="2448" dirty="0">
                <a:latin typeface="+mn-lt"/>
                <a:cs typeface="Segoe UI Light" panose="020B0502040204020203" pitchFamily="34" charset="0"/>
              </a:rPr>
              <a:t>Azure landing zones:</a:t>
            </a:r>
          </a:p>
          <a:p>
            <a:pPr marL="466287" indent="-466287">
              <a:lnSpc>
                <a:spcPct val="100000"/>
              </a:lnSpc>
              <a:spcBef>
                <a:spcPts val="816"/>
              </a:spcBef>
              <a:buFontTx/>
              <a:buChar char="-"/>
            </a:pPr>
            <a:r>
              <a:rPr lang="en-GB" sz="2448" dirty="0">
                <a:latin typeface="+mn-lt"/>
                <a:cs typeface="Segoe UI Light" panose="020B0502040204020203" pitchFamily="34" charset="0"/>
              </a:rPr>
              <a:t>Enable migrations and net new apps</a:t>
            </a:r>
          </a:p>
          <a:p>
            <a:pPr marL="466287" indent="-466287">
              <a:lnSpc>
                <a:spcPct val="100000"/>
              </a:lnSpc>
              <a:spcBef>
                <a:spcPts val="816"/>
              </a:spcBef>
              <a:buFontTx/>
              <a:buChar char="-"/>
            </a:pPr>
            <a:r>
              <a:rPr lang="en-GB" sz="2448" dirty="0">
                <a:latin typeface="+mn-lt"/>
                <a:cs typeface="Segoe UI Light" panose="020B0502040204020203" pitchFamily="34" charset="0"/>
              </a:rPr>
              <a:t>Consider all platform resources</a:t>
            </a:r>
          </a:p>
          <a:p>
            <a:pPr marL="466287" indent="-466287">
              <a:lnSpc>
                <a:spcPct val="100000"/>
              </a:lnSpc>
              <a:spcBef>
                <a:spcPts val="816"/>
              </a:spcBef>
              <a:buFontTx/>
              <a:buChar char="-"/>
            </a:pPr>
            <a:r>
              <a:rPr lang="en-GB" sz="2448" dirty="0">
                <a:latin typeface="+mn-lt"/>
                <a:cs typeface="Segoe UI Light" panose="020B0502040204020203" pitchFamily="34" charset="0"/>
              </a:rPr>
              <a:t>Don’t differentiate between IaaS or PaaS</a:t>
            </a:r>
          </a:p>
        </p:txBody>
      </p:sp>
      <p:pic>
        <p:nvPicPr>
          <p:cNvPr id="2" name="Grafik 1">
            <a:extLst>
              <a:ext uri="{FF2B5EF4-FFF2-40B4-BE49-F238E27FC236}">
                <a16:creationId xmlns:a16="http://schemas.microsoft.com/office/drawing/2014/main" id="{1D9791BE-9152-4674-9104-EAB8861954F1}"/>
              </a:ext>
            </a:extLst>
          </p:cNvPr>
          <p:cNvPicPr>
            <a:picLocks noChangeAspect="1"/>
          </p:cNvPicPr>
          <p:nvPr/>
        </p:nvPicPr>
        <p:blipFill rotWithShape="1">
          <a:blip r:embed="rId2"/>
          <a:srcRect r="66205"/>
          <a:stretch/>
        </p:blipFill>
        <p:spPr>
          <a:xfrm>
            <a:off x="1" y="2562501"/>
            <a:ext cx="3610353" cy="1869520"/>
          </a:xfrm>
          <a:prstGeom prst="rect">
            <a:avLst/>
          </a:prstGeom>
        </p:spPr>
      </p:pic>
    </p:spTree>
    <p:extLst>
      <p:ext uri="{BB962C8B-B14F-4D97-AF65-F5344CB8AC3E}">
        <p14:creationId xmlns:p14="http://schemas.microsoft.com/office/powerpoint/2010/main" val="19613774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IMING" val="|35.6"/>
</p:tagLst>
</file>

<file path=ppt/tags/tag4.xml><?xml version="1.0" encoding="utf-8"?>
<p:tagLst xmlns:a="http://schemas.openxmlformats.org/drawingml/2006/main" xmlns:r="http://schemas.openxmlformats.org/officeDocument/2006/relationships" xmlns:p="http://schemas.openxmlformats.org/presentationml/2006/main">
  <p:tag name="TIMING" val="|1|1|1.4|1.5"/>
</p:tagLst>
</file>

<file path=ppt/tags/tag5.xml><?xml version="1.0" encoding="utf-8"?>
<p:tagLst xmlns:a="http://schemas.openxmlformats.org/drawingml/2006/main" xmlns:r="http://schemas.openxmlformats.org/officeDocument/2006/relationships" xmlns:p="http://schemas.openxmlformats.org/presentationml/2006/main">
  <p:tag name="TIMING" val="|33.6|66.7"/>
</p:tagLst>
</file>

<file path=ppt/tags/tag6.xml><?xml version="1.0" encoding="utf-8"?>
<p:tagLst xmlns:a="http://schemas.openxmlformats.org/drawingml/2006/main" xmlns:r="http://schemas.openxmlformats.org/officeDocument/2006/relationships" xmlns:p="http://schemas.openxmlformats.org/presentationml/2006/main">
  <p:tag name="TIMING" val="|16.4|68.4"/>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E4C053C828D2640B9C01E5C3DF4EDBD" ma:contentTypeVersion="2" ma:contentTypeDescription="Create a new document." ma:contentTypeScope="" ma:versionID="a068e330c2e8cfe7747e641b29c4e335">
  <xsd:schema xmlns:xsd="http://www.w3.org/2001/XMLSchema" xmlns:xs="http://www.w3.org/2001/XMLSchema" xmlns:p="http://schemas.microsoft.com/office/2006/metadata/properties" xmlns:ns2="ca6a66c7-dba0-4e90-b914-2308387b31fd" targetNamespace="http://schemas.microsoft.com/office/2006/metadata/properties" ma:root="true" ma:fieldsID="51fcf6db20d2a690d6bb8fc2ec8148d9" ns2:_="">
    <xsd:import namespace="ca6a66c7-dba0-4e90-b914-2308387b31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6a66c7-dba0-4e90-b914-2308387b31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246e2cc-82ea-4280-a093-3d905b8cf37f"/>
    <ds:schemaRef ds:uri="7d012e97-7506-42b8-a021-8a33a1a78026"/>
  </ds:schemaRefs>
</ds:datastoreItem>
</file>

<file path=customXml/itemProps3.xml><?xml version="1.0" encoding="utf-8"?>
<ds:datastoreItem xmlns:ds="http://schemas.openxmlformats.org/officeDocument/2006/customXml" ds:itemID="{F9F90465-712B-4A59-81C3-87292793C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6a66c7-dba0-4e90-b914-2308387b31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0</TotalTime>
  <Words>11252</Words>
  <Application>Microsoft Office PowerPoint</Application>
  <PresentationFormat>Custom</PresentationFormat>
  <Paragraphs>885</Paragraphs>
  <Slides>48</Slides>
  <Notes>30</Notes>
  <HiddenSlides>1</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48</vt:i4>
      </vt:variant>
    </vt:vector>
  </HeadingPairs>
  <TitlesOfParts>
    <vt:vector size="63" baseType="lpstr">
      <vt:lpstr>-apple-system</vt:lpstr>
      <vt:lpstr>Arial</vt:lpstr>
      <vt:lpstr>Calibri</vt:lpstr>
      <vt:lpstr>Calibri Light</vt:lpstr>
      <vt:lpstr>Ink Free</vt:lpstr>
      <vt:lpstr>Segoe</vt:lpstr>
      <vt:lpstr>Segoe Pro Display SemiLight</vt:lpstr>
      <vt:lpstr>Segoe UI</vt:lpstr>
      <vt:lpstr>Segoe UI </vt:lpstr>
      <vt:lpstr>Segoe UI Light</vt:lpstr>
      <vt:lpstr>Segoe UI Semibold</vt:lpstr>
      <vt:lpstr>Wingdings</vt:lpstr>
      <vt:lpstr>Dynamics 365</vt:lpstr>
      <vt:lpstr>Azure PPT Template - 2018</vt:lpstr>
      <vt:lpstr>***Black Template</vt:lpstr>
      <vt:lpstr>CAF Hackathon Advanced</vt:lpstr>
      <vt:lpstr>Photo layout 1</vt:lpstr>
      <vt:lpstr>Introduction</vt:lpstr>
      <vt:lpstr>PowerPoint Presentation</vt:lpstr>
      <vt:lpstr>PowerPoint Presentation</vt:lpstr>
      <vt:lpstr>Unlocking - Ready</vt:lpstr>
      <vt:lpstr>Ready</vt:lpstr>
      <vt:lpstr>Ready</vt:lpstr>
      <vt:lpstr>Azure landing zones help customers set up their Azure environment for scale, security, governance, networking, and identity.</vt:lpstr>
      <vt:lpstr>The value of creating cloud-ready environments</vt:lpstr>
      <vt:lpstr>What is Enterprise-scale?</vt:lpstr>
      <vt:lpstr>Building Data Center on Azure</vt:lpstr>
      <vt:lpstr>Metropolis</vt:lpstr>
      <vt:lpstr>Key Challenges</vt:lpstr>
      <vt:lpstr>Enterprise-scale?</vt:lpstr>
      <vt:lpstr>Enterprise-scale</vt:lpstr>
      <vt:lpstr>Enterprise-scale landing zone(s)  </vt:lpstr>
      <vt:lpstr>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Design areas</vt:lpstr>
      <vt:lpstr>Enterprise-scale Design Guidelines</vt:lpstr>
      <vt:lpstr>Define Azure AD Tenants </vt:lpstr>
      <vt:lpstr>Identity &amp; Access Management</vt:lpstr>
      <vt:lpstr>Management Group &amp; Subscription Organization </vt:lpstr>
      <vt:lpstr>Network Topology &amp; Connectivity </vt:lpstr>
      <vt:lpstr>Management &amp; Monitoring </vt:lpstr>
      <vt:lpstr>Business Continuity &amp; Disaster Recovery </vt:lpstr>
      <vt:lpstr>Security, Governance &amp; Compliance </vt:lpstr>
      <vt:lpstr>Platform Automation &amp; DevOps </vt:lpstr>
      <vt:lpstr>Implemtation Guide</vt:lpstr>
      <vt:lpstr>PowerPoint Presentation</vt:lpstr>
      <vt:lpstr>PowerPoint Presentation</vt:lpstr>
      <vt:lpstr>How to get started? Cloud operating model</vt:lpstr>
      <vt:lpstr>CAF Foundation blueprint Customer Story #1</vt:lpstr>
      <vt:lpstr>PowerPoint Presentation</vt:lpstr>
      <vt:lpstr>PowerPoint Presentation</vt:lpstr>
      <vt:lpstr>PowerPoint Presentation</vt:lpstr>
      <vt:lpstr>PowerPoint Presentation</vt:lpstr>
      <vt:lpstr>PowerPoint Presentation</vt:lpstr>
      <vt:lpstr>PowerPoint Presentation</vt:lpstr>
      <vt:lpstr>Demo    Start with Enterprise Scale ARM Templates</vt:lpstr>
      <vt:lpstr>Enterprise-scale Reference Implementation:  Unblock &amp; Accelerate to Production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Enterprise Scale</dc:title>
  <dc:subject>&lt;Speech title here&gt;</dc:subject>
  <dc:creator>Niels Ophey</dc:creator>
  <cp:keywords/>
  <dc:description>Template: Ariel Butz; ZUM Communications
Formatting: 
Audience Type:</dc:description>
  <cp:lastModifiedBy>Niels Ophey</cp:lastModifiedBy>
  <cp:revision>5</cp:revision>
  <dcterms:created xsi:type="dcterms:W3CDTF">2020-11-20T15:03:26Z</dcterms:created>
  <dcterms:modified xsi:type="dcterms:W3CDTF">2022-03-29T08:28:43Z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0x0101000E4C053C828D2640B9C01E5C3DF4EDBD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